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985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016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1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52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459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14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761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80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9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83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BC9BE-1863-44BF-A4E4-5783BB94A489}" type="datetimeFigureOut">
              <a:rPr lang="en-US" smtClean="0"/>
              <a:t>11/3/2020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7F216-CAD2-47FF-8E49-47586526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2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338506" y="257361"/>
            <a:ext cx="2992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Family: Suspected Abuse for child or intimate partner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04092" y="273269"/>
            <a:ext cx="35155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Alcohol/Drugs: SM displays signs of problematic substance use/misuse</a:t>
            </a:r>
          </a:p>
          <a:p>
            <a:r>
              <a:rPr lang="en-US" sz="1200" b="1" dirty="0" smtClean="0"/>
              <a:t>Ex: workplace mishap or performance issues, DWI, public intoxication, positive drug test, when notified by medical personnel, domestic incident, </a:t>
            </a:r>
            <a:endParaRPr lang="en-US" sz="1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8179748" y="252633"/>
            <a:ext cx="41618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Command Directed Evaluation:  Concern for mental stability</a:t>
            </a:r>
          </a:p>
          <a:p>
            <a:r>
              <a:rPr lang="en-US" sz="1200" b="1" dirty="0" smtClean="0"/>
              <a:t>Ex: safety of self/others, mental health impacting mission</a:t>
            </a:r>
            <a:endParaRPr lang="en-US" sz="1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62977" y="1647205"/>
            <a:ext cx="18630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Consult with DPH and SJA and IP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251572" y="2398748"/>
            <a:ext cx="9990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Victim or assailant </a:t>
            </a:r>
            <a:r>
              <a:rPr lang="en-US" sz="1000" dirty="0"/>
              <a:t>n</a:t>
            </a:r>
            <a:r>
              <a:rPr lang="en-US" sz="1000" dirty="0" smtClean="0"/>
              <a:t>ot in a Title 10 or Title 32 status at the time of the incident</a:t>
            </a:r>
            <a:endParaRPr lang="en-US" sz="1000" dirty="0"/>
          </a:p>
        </p:txBody>
      </p:sp>
      <p:sp>
        <p:nvSpPr>
          <p:cNvPr id="23" name="TextBox 22"/>
          <p:cNvSpPr txBox="1"/>
          <p:nvPr/>
        </p:nvSpPr>
        <p:spPr>
          <a:xfrm>
            <a:off x="333489" y="667293"/>
            <a:ext cx="29248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(</a:t>
            </a:r>
            <a:r>
              <a:rPr lang="en-US" sz="1000" i="1" dirty="0" smtClean="0"/>
              <a:t>AFI40-301, Family Advocacy) Commanders, Shirts, Front Line supervisors </a:t>
            </a:r>
            <a:r>
              <a:rPr lang="en-US" sz="1000" i="1" dirty="0"/>
              <a:t>shall refer any incident of abuse reported or discovered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53341" y="2460525"/>
            <a:ext cx="10660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On Title 10 or Title 32 status at the time of the incident</a:t>
            </a:r>
            <a:endParaRPr lang="en-US" sz="1000" dirty="0"/>
          </a:p>
        </p:txBody>
      </p:sp>
      <p:sp>
        <p:nvSpPr>
          <p:cNvPr id="25" name="TextBox 24"/>
          <p:cNvSpPr txBox="1"/>
          <p:nvPr/>
        </p:nvSpPr>
        <p:spPr>
          <a:xfrm>
            <a:off x="1753340" y="3378276"/>
            <a:ext cx="132006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FAP referral required</a:t>
            </a:r>
          </a:p>
          <a:p>
            <a:endParaRPr lang="en-US" sz="1000" dirty="0" smtClean="0"/>
          </a:p>
          <a:p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87861" y="3588281"/>
            <a:ext cx="1540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 eligible for FAP services but victim can receive </a:t>
            </a:r>
            <a:r>
              <a:rPr lang="en-US" sz="1000" dirty="0"/>
              <a:t>a</a:t>
            </a:r>
            <a:r>
              <a:rPr lang="en-US" sz="1000" dirty="0" smtClean="0"/>
              <a:t>ssistance from Victim Advocate </a:t>
            </a:r>
            <a:endParaRPr lang="en-US" sz="1000" dirty="0"/>
          </a:p>
        </p:txBody>
      </p:sp>
      <p:sp>
        <p:nvSpPr>
          <p:cNvPr id="28" name="TextBox 27"/>
          <p:cNvSpPr txBox="1"/>
          <p:nvPr/>
        </p:nvSpPr>
        <p:spPr>
          <a:xfrm>
            <a:off x="198880" y="4622528"/>
            <a:ext cx="1231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CC can encourage SM and/or spouse to meet with DPH.  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817534" y="3876529"/>
            <a:ext cx="9990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FAP will assess and safety plan and recommend interventions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851670" y="4862061"/>
            <a:ext cx="13377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Case will be presented at CRB where CC is also present</a:t>
            </a:r>
            <a:endParaRPr lang="en-US" sz="1000" dirty="0"/>
          </a:p>
        </p:txBody>
      </p:sp>
      <p:sp>
        <p:nvSpPr>
          <p:cNvPr id="31" name="TextBox 30"/>
          <p:cNvSpPr txBox="1"/>
          <p:nvPr/>
        </p:nvSpPr>
        <p:spPr>
          <a:xfrm>
            <a:off x="1346016" y="5665875"/>
            <a:ext cx="8146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Met Criteria</a:t>
            </a:r>
            <a:endParaRPr lang="en-US" sz="1000" dirty="0"/>
          </a:p>
        </p:txBody>
      </p:sp>
      <p:sp>
        <p:nvSpPr>
          <p:cNvPr id="32" name="TextBox 31"/>
          <p:cNvSpPr txBox="1"/>
          <p:nvPr/>
        </p:nvSpPr>
        <p:spPr>
          <a:xfrm>
            <a:off x="2180390" y="5710879"/>
            <a:ext cx="12682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Did not meet criteria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>
            <a:off x="2306070" y="6209138"/>
            <a:ext cx="16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 further services recommended</a:t>
            </a:r>
            <a:endParaRPr 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836371" y="6103275"/>
            <a:ext cx="13623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Treatment recommendations will be provided to CC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 flipH="1">
            <a:off x="681809" y="3399994"/>
            <a:ext cx="1063" cy="2294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651000" y="1972063"/>
            <a:ext cx="331477" cy="5028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19" idx="2"/>
          </p:cNvCxnSpPr>
          <p:nvPr/>
        </p:nvCxnSpPr>
        <p:spPr>
          <a:xfrm flipH="1">
            <a:off x="887941" y="1893426"/>
            <a:ext cx="706542" cy="505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337833" y="3015166"/>
            <a:ext cx="4233" cy="447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3" idx="2"/>
            <a:endCxn id="19" idx="0"/>
          </p:cNvCxnSpPr>
          <p:nvPr/>
        </p:nvCxnSpPr>
        <p:spPr>
          <a:xfrm flipH="1">
            <a:off x="1594483" y="1221291"/>
            <a:ext cx="201413" cy="425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2659512" y="5502385"/>
            <a:ext cx="88190" cy="2646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191714" y="4681563"/>
            <a:ext cx="1153" cy="2375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74179" y="4319603"/>
            <a:ext cx="15259" cy="261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29" idx="0"/>
          </p:cNvCxnSpPr>
          <p:nvPr/>
        </p:nvCxnSpPr>
        <p:spPr>
          <a:xfrm>
            <a:off x="2317067" y="3578331"/>
            <a:ext cx="0" cy="298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4790173" y="3060432"/>
            <a:ext cx="136341" cy="239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5631042" y="1899466"/>
            <a:ext cx="0" cy="2502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1840665" y="5544047"/>
            <a:ext cx="117832" cy="1958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34" idx="0"/>
          </p:cNvCxnSpPr>
          <p:nvPr/>
        </p:nvCxnSpPr>
        <p:spPr>
          <a:xfrm flipH="1">
            <a:off x="1517541" y="5861950"/>
            <a:ext cx="179296" cy="241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2940357" y="5953593"/>
            <a:ext cx="12504" cy="2555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5613129" y="2304691"/>
            <a:ext cx="2954" cy="1881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6217527" y="3546745"/>
            <a:ext cx="216232" cy="369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352129" y="3096143"/>
            <a:ext cx="181793" cy="252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971760" y="3224232"/>
            <a:ext cx="17731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Non Title 10/Title 32:</a:t>
            </a:r>
          </a:p>
          <a:p>
            <a:r>
              <a:rPr lang="en-US" sz="1000" dirty="0" smtClean="0"/>
              <a:t>Unit CC puts SM on orders to receive initial assessment and recommendation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3918779" y="6123853"/>
            <a:ext cx="1746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smtClean="0"/>
              <a:t>SM completes </a:t>
            </a:r>
            <a:r>
              <a:rPr lang="en-US" sz="1000" dirty="0" smtClean="0"/>
              <a:t>education classes on orders at 87</a:t>
            </a:r>
            <a:r>
              <a:rPr lang="en-US" sz="1000" baseline="30000" dirty="0" smtClean="0"/>
              <a:t>th</a:t>
            </a:r>
            <a:r>
              <a:rPr lang="en-US" sz="1000" dirty="0" smtClean="0"/>
              <a:t> </a:t>
            </a:r>
            <a:r>
              <a:rPr lang="en-US" sz="1000" smtClean="0"/>
              <a:t>or follow-up with DPH</a:t>
            </a:r>
            <a:endParaRPr lang="en-US" sz="1000" dirty="0" smtClean="0"/>
          </a:p>
        </p:txBody>
      </p:sp>
      <p:sp>
        <p:nvSpPr>
          <p:cNvPr id="84" name="TextBox 83"/>
          <p:cNvSpPr txBox="1"/>
          <p:nvPr/>
        </p:nvSpPr>
        <p:spPr>
          <a:xfrm>
            <a:off x="4388368" y="1262833"/>
            <a:ext cx="348702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/>
              <a:t>(AFI44-121, Alcohol and Drug Abuse Prevention &amp; treatment)</a:t>
            </a:r>
          </a:p>
          <a:p>
            <a:r>
              <a:rPr lang="en-US" sz="1000" i="1" dirty="0" smtClean="0"/>
              <a:t>Commanders will refer a SM to ADAPT when they display signs of problematic substance use/misuse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882051" y="2084369"/>
            <a:ext cx="18630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Consult with DPH and SJA and IP</a:t>
            </a:r>
            <a:endParaRPr lang="en-US" sz="1000" dirty="0"/>
          </a:p>
        </p:txBody>
      </p:sp>
      <p:sp>
        <p:nvSpPr>
          <p:cNvPr id="86" name="TextBox 85"/>
          <p:cNvSpPr txBox="1"/>
          <p:nvPr/>
        </p:nvSpPr>
        <p:spPr>
          <a:xfrm>
            <a:off x="3885748" y="2428278"/>
            <a:ext cx="39150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Commander or First Shirt Complete ADAPT referral form and send to ADAPT</a:t>
            </a:r>
          </a:p>
          <a:p>
            <a:r>
              <a:rPr lang="en-US" sz="1000" dirty="0" smtClean="0"/>
              <a:t>Referral must be done within 7 calendar days of incident.</a:t>
            </a:r>
          </a:p>
          <a:p>
            <a:r>
              <a:rPr lang="en-US" sz="1000" dirty="0" smtClean="0"/>
              <a:t>*DUI/DWIs must be referred to ADAPT within 24 hours or next duty day </a:t>
            </a:r>
            <a:endParaRPr lang="en-US" sz="1000" dirty="0"/>
          </a:p>
        </p:txBody>
      </p:sp>
      <p:sp>
        <p:nvSpPr>
          <p:cNvPr id="87" name="TextBox 86"/>
          <p:cNvSpPr txBox="1"/>
          <p:nvPr/>
        </p:nvSpPr>
        <p:spPr>
          <a:xfrm>
            <a:off x="5802257" y="3300524"/>
            <a:ext cx="16642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On Title 10 or Title 32 Status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3906270" y="4327038"/>
            <a:ext cx="21066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Civilian or Military Legal Involvement</a:t>
            </a:r>
            <a:endParaRPr lang="en-US" sz="1000" dirty="0"/>
          </a:p>
        </p:txBody>
      </p:sp>
      <p:sp>
        <p:nvSpPr>
          <p:cNvPr id="90" name="TextBox 89"/>
          <p:cNvSpPr txBox="1"/>
          <p:nvPr/>
        </p:nvSpPr>
        <p:spPr>
          <a:xfrm>
            <a:off x="6352129" y="4330655"/>
            <a:ext cx="128592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 legal involvement</a:t>
            </a:r>
            <a:endParaRPr lang="en-US" sz="1000" dirty="0"/>
          </a:p>
        </p:txBody>
      </p:sp>
      <p:sp>
        <p:nvSpPr>
          <p:cNvPr id="91" name="TextBox 90"/>
          <p:cNvSpPr txBox="1"/>
          <p:nvPr/>
        </p:nvSpPr>
        <p:spPr>
          <a:xfrm>
            <a:off x="4729500" y="3882245"/>
            <a:ext cx="2645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SM arrives to assessment in uniform.  Supervisor will accompany SM.</a:t>
            </a:r>
            <a:endParaRPr lang="en-US" sz="1000" dirty="0"/>
          </a:p>
        </p:txBody>
      </p:sp>
      <p:sp>
        <p:nvSpPr>
          <p:cNvPr id="92" name="TextBox 91"/>
          <p:cNvSpPr txBox="1"/>
          <p:nvPr/>
        </p:nvSpPr>
        <p:spPr>
          <a:xfrm>
            <a:off x="3876459" y="4741258"/>
            <a:ext cx="25096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SM can “defer” assessment until legal process is complete.  ADAPT will contact SM every 2 weeks.</a:t>
            </a:r>
            <a:endParaRPr lang="en-US" sz="1000" dirty="0"/>
          </a:p>
        </p:txBody>
      </p:sp>
      <p:sp>
        <p:nvSpPr>
          <p:cNvPr id="102" name="TextBox 101"/>
          <p:cNvSpPr txBox="1"/>
          <p:nvPr/>
        </p:nvSpPr>
        <p:spPr>
          <a:xfrm>
            <a:off x="5275234" y="5239555"/>
            <a:ext cx="15536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SM completes assessment</a:t>
            </a:r>
            <a:endParaRPr lang="en-US" sz="1000" dirty="0"/>
          </a:p>
        </p:txBody>
      </p:sp>
      <p:sp>
        <p:nvSpPr>
          <p:cNvPr id="103" name="TextBox 102"/>
          <p:cNvSpPr txBox="1"/>
          <p:nvPr/>
        </p:nvSpPr>
        <p:spPr>
          <a:xfrm>
            <a:off x="4756014" y="5530459"/>
            <a:ext cx="29787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ADAPT contacts CC with treatment recommendations</a:t>
            </a:r>
            <a:endParaRPr lang="en-US" sz="1000" dirty="0"/>
          </a:p>
        </p:txBody>
      </p:sp>
      <p:sp>
        <p:nvSpPr>
          <p:cNvPr id="104" name="TextBox 103"/>
          <p:cNvSpPr txBox="1"/>
          <p:nvPr/>
        </p:nvSpPr>
        <p:spPr>
          <a:xfrm>
            <a:off x="6809230" y="6155872"/>
            <a:ext cx="11103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Title 10/Title 32:</a:t>
            </a:r>
          </a:p>
          <a:p>
            <a:r>
              <a:rPr lang="en-US" sz="1000" dirty="0" smtClean="0"/>
              <a:t>SM completes treatment with ADAPT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5631042" y="6203607"/>
            <a:ext cx="15387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NON Title 10/Title 32:</a:t>
            </a:r>
          </a:p>
          <a:p>
            <a:r>
              <a:rPr lang="en-US" sz="1000" dirty="0" smtClean="0"/>
              <a:t>SM referred to community agency</a:t>
            </a:r>
            <a:endParaRPr lang="en-US" sz="1000" dirty="0"/>
          </a:p>
        </p:txBody>
      </p:sp>
      <p:sp>
        <p:nvSpPr>
          <p:cNvPr id="106" name="TextBox 105"/>
          <p:cNvSpPr txBox="1"/>
          <p:nvPr/>
        </p:nvSpPr>
        <p:spPr>
          <a:xfrm>
            <a:off x="4247016" y="5788985"/>
            <a:ext cx="8451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No diagnosis</a:t>
            </a:r>
            <a:endParaRPr lang="en-US" sz="1000" dirty="0"/>
          </a:p>
        </p:txBody>
      </p:sp>
      <p:sp>
        <p:nvSpPr>
          <p:cNvPr id="107" name="TextBox 106"/>
          <p:cNvSpPr txBox="1"/>
          <p:nvPr/>
        </p:nvSpPr>
        <p:spPr>
          <a:xfrm>
            <a:off x="6007971" y="5856856"/>
            <a:ext cx="14526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Substance Use diagnosis</a:t>
            </a:r>
            <a:endParaRPr lang="en-US" sz="1000" dirty="0"/>
          </a:p>
        </p:txBody>
      </p:sp>
      <p:cxnSp>
        <p:nvCxnSpPr>
          <p:cNvPr id="109" name="Straight Arrow Connector 108"/>
          <p:cNvCxnSpPr/>
          <p:nvPr/>
        </p:nvCxnSpPr>
        <p:spPr>
          <a:xfrm>
            <a:off x="5422360" y="3794177"/>
            <a:ext cx="84779" cy="1831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6543080" y="4124102"/>
            <a:ext cx="121270" cy="271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H="1">
            <a:off x="4511980" y="4169072"/>
            <a:ext cx="272955" cy="197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H="1">
            <a:off x="5053514" y="4521115"/>
            <a:ext cx="13734" cy="2862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flipH="1">
            <a:off x="6543080" y="4589181"/>
            <a:ext cx="444365" cy="675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/>
          <p:nvPr/>
        </p:nvCxnSpPr>
        <p:spPr>
          <a:xfrm>
            <a:off x="5501063" y="5095198"/>
            <a:ext cx="166472" cy="2173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6058898" y="5434244"/>
            <a:ext cx="0" cy="177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>
            <a:off x="6629574" y="5716785"/>
            <a:ext cx="69552" cy="1776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H="1">
            <a:off x="5079673" y="5737643"/>
            <a:ext cx="204800" cy="1145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H="1">
            <a:off x="6317395" y="6086006"/>
            <a:ext cx="152399" cy="168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7121770" y="6084861"/>
            <a:ext cx="126216" cy="136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H="1">
            <a:off x="4634753" y="5946558"/>
            <a:ext cx="10596" cy="2570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>
            <a:off x="9665136" y="877118"/>
            <a:ext cx="1" cy="191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11134334" y="2024604"/>
            <a:ext cx="0" cy="239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8941357" y="969809"/>
            <a:ext cx="15183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Consult with DPH and SJA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0673239" y="1666991"/>
            <a:ext cx="12051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Imminent Safety Concerns</a:t>
            </a:r>
            <a:endParaRPr lang="en-US" sz="1000" dirty="0"/>
          </a:p>
        </p:txBody>
      </p:sp>
      <p:sp>
        <p:nvSpPr>
          <p:cNvPr id="148" name="TextBox 147"/>
          <p:cNvSpPr txBox="1"/>
          <p:nvPr/>
        </p:nvSpPr>
        <p:spPr>
          <a:xfrm>
            <a:off x="9239007" y="1655929"/>
            <a:ext cx="10446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Non-Emergency Concerns</a:t>
            </a:r>
            <a:endParaRPr lang="en-US" sz="1000" dirty="0"/>
          </a:p>
        </p:txBody>
      </p:sp>
      <p:sp>
        <p:nvSpPr>
          <p:cNvPr id="149" name="TextBox 148"/>
          <p:cNvSpPr txBox="1"/>
          <p:nvPr/>
        </p:nvSpPr>
        <p:spPr>
          <a:xfrm>
            <a:off x="8369803" y="1282632"/>
            <a:ext cx="33668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CC will give DPH specific information that is concerning</a:t>
            </a:r>
            <a:endParaRPr lang="en-US" sz="1000" dirty="0"/>
          </a:p>
        </p:txBody>
      </p:sp>
      <p:sp>
        <p:nvSpPr>
          <p:cNvPr id="150" name="TextBox 149"/>
          <p:cNvSpPr txBox="1"/>
          <p:nvPr/>
        </p:nvSpPr>
        <p:spPr>
          <a:xfrm>
            <a:off x="10417138" y="2415798"/>
            <a:ext cx="18719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SM will be escorted by unit to closest ER for emergency </a:t>
            </a:r>
            <a:r>
              <a:rPr lang="en-US" sz="1000" dirty="0" err="1" smtClean="0"/>
              <a:t>eval</a:t>
            </a:r>
            <a:endParaRPr lang="en-US" sz="1000" dirty="0"/>
          </a:p>
        </p:txBody>
      </p:sp>
      <p:sp>
        <p:nvSpPr>
          <p:cNvPr id="151" name="TextBox 150"/>
          <p:cNvSpPr txBox="1"/>
          <p:nvPr/>
        </p:nvSpPr>
        <p:spPr>
          <a:xfrm>
            <a:off x="9099514" y="2222338"/>
            <a:ext cx="13250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CC will call 87</a:t>
            </a:r>
            <a:r>
              <a:rPr lang="en-US" sz="1000" baseline="30000" dirty="0" smtClean="0"/>
              <a:t>th</a:t>
            </a:r>
            <a:r>
              <a:rPr lang="en-US" sz="1000" dirty="0" smtClean="0"/>
              <a:t> Mental Health Flight to discuss CDE with on call MH provider</a:t>
            </a:r>
            <a:endParaRPr lang="en-US" sz="1000" dirty="0"/>
          </a:p>
        </p:txBody>
      </p:sp>
      <p:sp>
        <p:nvSpPr>
          <p:cNvPr id="152" name="TextBox 151"/>
          <p:cNvSpPr txBox="1"/>
          <p:nvPr/>
        </p:nvSpPr>
        <p:spPr>
          <a:xfrm>
            <a:off x="8189434" y="1691091"/>
            <a:ext cx="12513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 at a threshold for CDE</a:t>
            </a:r>
            <a:endParaRPr lang="en-US" sz="1000" dirty="0"/>
          </a:p>
        </p:txBody>
      </p:sp>
      <p:sp>
        <p:nvSpPr>
          <p:cNvPr id="153" name="TextBox 152"/>
          <p:cNvSpPr txBox="1"/>
          <p:nvPr/>
        </p:nvSpPr>
        <p:spPr>
          <a:xfrm>
            <a:off x="8349294" y="2360385"/>
            <a:ext cx="76913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Unit can encourage SM to seek DPH services</a:t>
            </a:r>
            <a:endParaRPr lang="en-US" sz="1000" dirty="0"/>
          </a:p>
        </p:txBody>
      </p:sp>
      <p:sp>
        <p:nvSpPr>
          <p:cNvPr id="154" name="TextBox 153"/>
          <p:cNvSpPr txBox="1"/>
          <p:nvPr/>
        </p:nvSpPr>
        <p:spPr>
          <a:xfrm>
            <a:off x="9352046" y="6103077"/>
            <a:ext cx="2413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Mental Health Provider will give CC direct feedback related to concern.</a:t>
            </a:r>
          </a:p>
          <a:p>
            <a:r>
              <a:rPr lang="en-US" sz="1000" dirty="0" smtClean="0"/>
              <a:t>A CDE can never mandate treatment but will make recommendations</a:t>
            </a:r>
            <a:endParaRPr lang="en-US" sz="1000" dirty="0"/>
          </a:p>
        </p:txBody>
      </p:sp>
      <p:sp>
        <p:nvSpPr>
          <p:cNvPr id="155" name="TextBox 154"/>
          <p:cNvSpPr txBox="1"/>
          <p:nvPr/>
        </p:nvSpPr>
        <p:spPr>
          <a:xfrm>
            <a:off x="9239007" y="5634689"/>
            <a:ext cx="27342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SM will be evaluated for mental health stability</a:t>
            </a:r>
            <a:endParaRPr lang="en-US" sz="1000" dirty="0"/>
          </a:p>
        </p:txBody>
      </p:sp>
      <p:sp>
        <p:nvSpPr>
          <p:cNvPr id="156" name="TextBox 155"/>
          <p:cNvSpPr txBox="1"/>
          <p:nvPr/>
        </p:nvSpPr>
        <p:spPr>
          <a:xfrm>
            <a:off x="9352045" y="5162568"/>
            <a:ext cx="25263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SM must be on orders for assessment</a:t>
            </a:r>
            <a:endParaRPr lang="en-US" sz="1000" dirty="0"/>
          </a:p>
        </p:txBody>
      </p:sp>
      <p:sp>
        <p:nvSpPr>
          <p:cNvPr id="157" name="TextBox 156"/>
          <p:cNvSpPr txBox="1"/>
          <p:nvPr/>
        </p:nvSpPr>
        <p:spPr>
          <a:xfrm>
            <a:off x="9030699" y="3199576"/>
            <a:ext cx="141297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 non-emergency CDE is formal feedback on a SM with a current fitness for duty or safety question.</a:t>
            </a:r>
          </a:p>
          <a:p>
            <a:r>
              <a:rPr lang="en-US" sz="1000" dirty="0" smtClean="0"/>
              <a:t>Example:  Is there a mental health condition SM’s ability to perform job, have security clearance, have a weapon, deploy</a:t>
            </a:r>
            <a:endParaRPr lang="en-US" sz="1000" dirty="0"/>
          </a:p>
        </p:txBody>
      </p:sp>
      <p:cxnSp>
        <p:nvCxnSpPr>
          <p:cNvPr id="158" name="Straight Arrow Connector 157"/>
          <p:cNvCxnSpPr/>
          <p:nvPr/>
        </p:nvCxnSpPr>
        <p:spPr>
          <a:xfrm flipH="1">
            <a:off x="9640695" y="1490411"/>
            <a:ext cx="14027" cy="2591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9637651" y="2008778"/>
            <a:ext cx="1" cy="260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/>
          <p:nvPr/>
        </p:nvCxnSpPr>
        <p:spPr>
          <a:xfrm>
            <a:off x="8734862" y="2084369"/>
            <a:ext cx="2380" cy="253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 flipH="1">
            <a:off x="9648065" y="2930224"/>
            <a:ext cx="17071" cy="317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/>
          <p:nvPr/>
        </p:nvCxnSpPr>
        <p:spPr>
          <a:xfrm flipH="1">
            <a:off x="8763095" y="1497010"/>
            <a:ext cx="224782" cy="2395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/>
          <p:nvPr/>
        </p:nvCxnSpPr>
        <p:spPr>
          <a:xfrm>
            <a:off x="10778030" y="1464515"/>
            <a:ext cx="158742" cy="2293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 flipH="1">
            <a:off x="10507895" y="5905458"/>
            <a:ext cx="1" cy="1966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>
            <a:off x="10428274" y="5374855"/>
            <a:ext cx="1" cy="2543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/>
          <p:nvPr/>
        </p:nvCxnSpPr>
        <p:spPr>
          <a:xfrm>
            <a:off x="10031206" y="4955339"/>
            <a:ext cx="90418" cy="255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 flipH="1">
            <a:off x="11033540" y="2830808"/>
            <a:ext cx="160061" cy="21570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80068" y="5423668"/>
            <a:ext cx="13280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DPH will assess, safety plan, and refer to local community</a:t>
            </a:r>
          </a:p>
          <a:p>
            <a:endParaRPr lang="en-US" dirty="0"/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662977" y="5176526"/>
            <a:ext cx="0" cy="218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8936324" y="793081"/>
            <a:ext cx="16017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 smtClean="0"/>
              <a:t>(AFI44-172, Mental Health)</a:t>
            </a:r>
            <a:endParaRPr lang="en-US" sz="1000" i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3588540" y="347135"/>
            <a:ext cx="0" cy="631013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8054756" y="337572"/>
            <a:ext cx="0" cy="631013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248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213" y="681317"/>
            <a:ext cx="3389346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Arial Black" panose="020B0A04020102020204" pitchFamily="34" charset="0"/>
              </a:rPr>
              <a:t>Psychological Health Program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1600" dirty="0" smtClean="0">
                <a:latin typeface="Arial Black" panose="020B0A04020102020204" pitchFamily="34" charset="0"/>
              </a:rPr>
              <a:t>Consultation Matrix </a:t>
            </a:r>
          </a:p>
          <a:p>
            <a:pPr algn="ctr"/>
            <a:r>
              <a:rPr lang="en-US" sz="1600" dirty="0" smtClean="0">
                <a:latin typeface="Arial Black" panose="020B0A04020102020204" pitchFamily="34" charset="0"/>
              </a:rPr>
              <a:t>for Leaders</a:t>
            </a:r>
          </a:p>
          <a:p>
            <a:pPr algn="ctr"/>
            <a:endParaRPr lang="en-US" dirty="0"/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POC:  Jill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Barrett,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LCSW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Director of Psychological Health 108</a:t>
            </a:r>
            <a:r>
              <a:rPr lang="en-US" sz="1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Wing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609-754-2159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Jill.c.barrett2.civ@mail.mil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515" y="1276575"/>
            <a:ext cx="3031044" cy="20089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150441" y="681317"/>
            <a:ext cx="357355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NJ Resource Helplines</a:t>
            </a:r>
          </a:p>
          <a:p>
            <a:pPr algn="ctr"/>
            <a:r>
              <a:rPr lang="en-US" sz="1200" b="1" dirty="0" smtClean="0">
                <a:latin typeface="Arial Black" panose="020B0A04020102020204" pitchFamily="34" charset="0"/>
                <a:cs typeface="Arial" panose="020B0604020202020204" pitchFamily="34" charset="0"/>
              </a:rPr>
              <a:t>Staffed 24/7 and will connect caller to local NJ resources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Child Abuse/Neglect Hotline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1-877-NJ ABUSE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Domestic Violence Hotline 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1-800-572-SAFE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Coalition Against Sexual Assault (Sexual Assault Crisis Line)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1-800-601-7200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Addiction and Alcohol Abuse Hotline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1-844-276-2777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Connect for Recovery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1-855-652-3737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Council on Compulsive Gambling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1-800-GAMBLER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Hopeline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mental health and suicide prevention) 1-855-654-6735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Mental Health Cares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866-202-HELP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261873" y="681317"/>
            <a:ext cx="3506993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 Black" panose="020B0A04020102020204" pitchFamily="34" charset="0"/>
                <a:cs typeface="Arial" panose="020B0604020202020204" pitchFamily="34" charset="0"/>
              </a:rPr>
              <a:t>NJ Resource Helplines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Self-Help Group Clearinghouse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1-800-367-6274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Vet2Vet Peer Support Line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1-86838-7654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Veterans Counseling Centers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1-877-927-8387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Veterans Counseling Hotline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866-VETS-NJ4</a:t>
            </a: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Military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Onesource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800-342-9647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Community Resource Guide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NJ 2-1-1 Partnership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Dial 2-1-1 to connect to local NJ resource directory</a:t>
            </a: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Crisis Text Line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Text 741741 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Live chat/text with trained counselor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2436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29459</TotalTime>
  <Words>662</Words>
  <Application>Microsoft Office PowerPoint</Application>
  <PresentationFormat>Widescreen</PresentationFormat>
  <Paragraphs>130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</vt:vector>
  </TitlesOfParts>
  <Company>U.S.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RUMLEY, KRISTEN M GS-12 USAF ANG 149 FW/FW</dc:creator>
  <cp:lastModifiedBy>BARRETT, JILL C GS-12 USAF ANG 108 WG/WG</cp:lastModifiedBy>
  <cp:revision>34</cp:revision>
  <cp:lastPrinted>2020-03-11T18:35:50Z</cp:lastPrinted>
  <dcterms:created xsi:type="dcterms:W3CDTF">2019-02-20T14:45:57Z</dcterms:created>
  <dcterms:modified xsi:type="dcterms:W3CDTF">2020-11-03T17:33:38Z</dcterms:modified>
</cp:coreProperties>
</file>