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5"/>
  </p:notesMasterIdLst>
  <p:handoutMasterIdLst>
    <p:handoutMasterId r:id="rId6"/>
  </p:handoutMasterIdLst>
  <p:sldIdLst>
    <p:sldId id="1549" r:id="rId2"/>
    <p:sldId id="1551" r:id="rId3"/>
    <p:sldId id="1552" r:id="rId4"/>
  </p:sldIdLst>
  <p:sldSz cx="9144000" cy="6858000" type="screen4x3"/>
  <p:notesSz cx="7010400" cy="9296400"/>
  <p:custShowLst>
    <p:custShow name="StateIG Brief 27FEB02" id="0">
      <p:sldLst/>
    </p:custShow>
  </p:custShowLst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3">
          <p15:clr>
            <a:srgbClr val="A4A3A4"/>
          </p15:clr>
        </p15:guide>
        <p15:guide id="2" pos="29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96">
          <p15:clr>
            <a:srgbClr val="A4A3A4"/>
          </p15:clr>
        </p15:guide>
        <p15:guide id="2" pos="29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mas.clear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9900"/>
    <a:srgbClr val="0000FF"/>
    <a:srgbClr val="CCFFFF"/>
    <a:srgbClr val="CCECFF"/>
    <a:srgbClr val="99CCFF"/>
    <a:srgbClr val="CCCCFF"/>
    <a:srgbClr val="003366"/>
    <a:srgbClr val="00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267" autoAdjust="0"/>
  </p:normalViewPr>
  <p:slideViewPr>
    <p:cSldViewPr snapToObjects="1" showGuides="1">
      <p:cViewPr varScale="1">
        <p:scale>
          <a:sx n="57" d="100"/>
          <a:sy n="57" d="100"/>
        </p:scale>
        <p:origin x="1564" y="36"/>
      </p:cViewPr>
      <p:guideLst>
        <p:guide orient="horz" pos="1993"/>
        <p:guide pos="29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50" d="100"/>
          <a:sy n="50" d="100"/>
        </p:scale>
        <p:origin x="2684" y="48"/>
      </p:cViewPr>
      <p:guideLst>
        <p:guide orient="horz" pos="2196"/>
        <p:guide pos="2944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12" tIns="0" rIns="19412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 b="0" i="1">
                <a:solidFill>
                  <a:schemeClr val="bg2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12" tIns="0" rIns="19412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i="1">
                <a:solidFill>
                  <a:schemeClr val="bg2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12" tIns="0" rIns="19412" bIns="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 b="0" i="1">
                <a:solidFill>
                  <a:schemeClr val="bg2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12" tIns="0" rIns="19412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i="1">
                <a:solidFill>
                  <a:schemeClr val="bg2"/>
                </a:solidFill>
                <a:effectLst/>
              </a:defRPr>
            </a:lvl1pPr>
          </a:lstStyle>
          <a:p>
            <a:fld id="{41A3EFF6-6D01-4625-85C5-A0F1C4F67D4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530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12" tIns="0" rIns="19412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 b="0" i="1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12" tIns="0" rIns="19412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i="1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12" tIns="0" rIns="19412" bIns="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 b="0" i="1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12" tIns="0" rIns="19412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i="1">
                <a:solidFill>
                  <a:schemeClr val="tx1"/>
                </a:solidFill>
                <a:effectLst/>
              </a:defRPr>
            </a:lvl1pPr>
          </a:lstStyle>
          <a:p>
            <a:fld id="{E1C52720-445B-4E18-84D8-CE52132991ED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1738" y="4410949"/>
            <a:ext cx="5160433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24" tIns="46913" rIns="93824" bIns="469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4115027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If you can add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Time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to how long it takes to access any lethal means (gun, medications, etc.) AND,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Distance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between your family, friends or Airmen in crisis and a firearm or medications…we take deliberate steps to reduce the risk of suicide attempts and save a life.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Times New Roman" pitchFamily="18" charset="0"/>
              <a:ea typeface="ＭＳ Ｐゴシック" pitchFamily="-112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Remember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, “Go S.L.O </a:t>
            </a:r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afes,</a:t>
            </a:r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 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ocks or </a:t>
            </a:r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utside the home storage of lethal means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”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Every minute of delay increases the family, friend, or coworker’s chance of living.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 If someone you know is in distress, help keep lethal means (firearms, medication, sharp objects, etc.) away from them until they recover.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112" charset="-128"/>
                <a:cs typeface="+mn-cs"/>
              </a:rPr>
              <a:t>Example: It’s like holding a friend’s car keys when they are drunk.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i="1" kern="1200" dirty="0" smtClean="0">
              <a:solidFill>
                <a:schemeClr val="tx1"/>
              </a:solidFill>
              <a:effectLst/>
              <a:latin typeface="Times New Roman" pitchFamily="18" charset="0"/>
              <a:ea typeface="ＭＳ Ｐゴシック" pitchFamily="-112" charset="-128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52720-445B-4E18-84D8-CE52132991E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076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minutes is all it can take to save a life – 5 min</a:t>
            </a:r>
            <a:r>
              <a:rPr lang="en-US" baseline="0" dirty="0" smtClean="0"/>
              <a:t>utes from the time someone grabs their firearm and proceeds to take an action against themselves – 5 minutes is worth someone's life.  Do you know where you can get a cable lock on base?  Jen Baldwin, DPH office, and the Safety Office in 408.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52720-445B-4E18-84D8-CE52132991E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487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</a:t>
            </a:r>
            <a:r>
              <a:rPr lang="en-US" baseline="0" dirty="0" smtClean="0"/>
              <a:t> your DDRPM for medication disposal bags – please don’t flush medication or throw it away especially if it’s a controlled substance.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52720-445B-4E18-84D8-CE52132991E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237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CC Shiel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7300" y="4586874"/>
            <a:ext cx="1477315" cy="1416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900363" y="5440658"/>
            <a:ext cx="3341687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eaLnBrk="0" hangingPunct="0">
              <a:lnSpc>
                <a:spcPct val="90000"/>
              </a:lnSpc>
              <a:defRPr/>
            </a:pPr>
            <a:r>
              <a:rPr lang="en-US" dirty="0"/>
              <a:t>This Briefing is:</a:t>
            </a:r>
          </a:p>
          <a:p>
            <a:pPr marL="342900" indent="-342900" algn="ctr" eaLnBrk="0" hangingPunct="0">
              <a:lnSpc>
                <a:spcPct val="90000"/>
              </a:lnSpc>
              <a:defRPr/>
            </a:pPr>
            <a:r>
              <a:rPr lang="en-US" sz="2400" dirty="0">
                <a:solidFill>
                  <a:srgbClr val="009900"/>
                </a:solidFill>
              </a:rPr>
              <a:t>UNCLASSIFIED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381000" y="64770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8613" y="1443038"/>
            <a:ext cx="8483600" cy="1600200"/>
          </a:xfrm>
        </p:spPr>
        <p:txBody>
          <a:bodyPr/>
          <a:lstStyle>
            <a:lvl1pPr>
              <a:defRPr sz="4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33913" y="4114800"/>
            <a:ext cx="4132262" cy="1187450"/>
          </a:xfrm>
        </p:spPr>
        <p:txBody>
          <a:bodyPr anchor="ctr"/>
          <a:lstStyle>
            <a:lvl1pPr marL="0" indent="0" algn="r">
              <a:buFontTx/>
              <a:buNone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82744-B265-4260-93DF-252970032A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" name="Picture 6"/>
          <p:cNvPicPr>
            <a:picLocks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07639" y="3465027"/>
            <a:ext cx="1454276" cy="14642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56FEF-941D-4381-A57B-2CD04A178B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4025" y="63500"/>
            <a:ext cx="2216150" cy="6645275"/>
          </a:xfrm>
        </p:spPr>
        <p:txBody>
          <a:bodyPr vert="eaVert"/>
          <a:lstStyle>
            <a:lvl1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8" y="63500"/>
            <a:ext cx="6497637" cy="6645275"/>
          </a:xfrm>
        </p:spPr>
        <p:txBody>
          <a:bodyPr vert="eaVert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06BA5-32F6-46A7-A13D-B4B8C57BBD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6561"/>
            <a:ext cx="8229600" cy="1004888"/>
          </a:xfrm>
        </p:spPr>
        <p:txBody>
          <a:bodyPr/>
          <a:lstStyle>
            <a:lvl1pPr>
              <a:defRPr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C7130-A2A2-45FE-9430-B205E71BF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9531C-0CAD-45BF-8A7B-09B6FB053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988" y="1316038"/>
            <a:ext cx="4356100" cy="5392737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16038"/>
            <a:ext cx="4357687" cy="5392737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1AD64-D9FE-44EE-9319-5CF2B2BABF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6EA34-5FCA-42E1-BE11-8B95CCD58D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ECCEA-A3D2-42E3-9379-8116ADC9D3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6DDF4-9B42-4C0B-A9B6-AE6A663BA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5B6D0-AF37-4BDE-8107-D5CAC501D3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E632D-4A10-4212-80C7-3B9AC6468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3500"/>
            <a:ext cx="82296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988" y="1316038"/>
            <a:ext cx="8866187" cy="539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8300" y="6526213"/>
            <a:ext cx="11430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defRPr sz="1000" b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D06F84B-46CC-488F-90A3-7B06B0182F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7" descr="ACC Shiel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36525" y="152400"/>
            <a:ext cx="954874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162925" y="108539"/>
            <a:ext cx="892175" cy="903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charset="0"/>
        </a:defRPr>
      </a:lvl9pPr>
    </p:titleStyle>
    <p:bodyStyle>
      <a:lvl1pPr marL="234950" indent="-234950" algn="l" rtl="0" eaLnBrk="1" fontAlgn="base" hangingPunct="1">
        <a:spcBef>
          <a:spcPct val="1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5425" algn="l" rtl="0" eaLnBrk="1" fontAlgn="base" hangingPunct="1">
        <a:spcBef>
          <a:spcPct val="1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2pPr>
      <a:lvl3pPr marL="914400" indent="-225425" algn="l" rtl="0" eaLnBrk="1" fontAlgn="base" hangingPunct="1">
        <a:spcBef>
          <a:spcPct val="1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3pPr>
      <a:lvl4pPr marL="1254125" indent="-225425" algn="l" rtl="0" eaLnBrk="1" fontAlgn="base" hangingPunct="1">
        <a:spcBef>
          <a:spcPct val="1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10000"/>
        </a:spcBef>
        <a:spcAft>
          <a:spcPct val="0"/>
        </a:spcAft>
        <a:buChar char="•"/>
        <a:defRPr sz="2000" b="1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10000"/>
        </a:spcBef>
        <a:spcAft>
          <a:spcPct val="0"/>
        </a:spcAft>
        <a:buChar char="•"/>
        <a:defRPr sz="2000" b="1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10000"/>
        </a:spcBef>
        <a:spcAft>
          <a:spcPct val="0"/>
        </a:spcAft>
        <a:buChar char="•"/>
        <a:defRPr sz="2000" b="1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10000"/>
        </a:spcBef>
        <a:spcAft>
          <a:spcPct val="0"/>
        </a:spcAft>
        <a:buChar char="•"/>
        <a:defRPr sz="2000" b="1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10000"/>
        </a:spcBef>
        <a:spcAft>
          <a:spcPct val="0"/>
        </a:spcAft>
        <a:buChar char="•"/>
        <a:defRPr sz="20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mhsa.gov/rxsafety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137"/>
            <a:ext cx="8229600" cy="1096327"/>
          </a:xfrm>
        </p:spPr>
        <p:txBody>
          <a:bodyPr/>
          <a:lstStyle/>
          <a:p>
            <a:r>
              <a:rPr lang="en-US" sz="3800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Lethal Means Safety</a:t>
            </a:r>
            <a:endParaRPr lang="en-US" sz="38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222" y="1325903"/>
            <a:ext cx="5252046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800" dirty="0" smtClean="0">
                <a:effectLst/>
              </a:rPr>
              <a:t>Required:</a:t>
            </a:r>
          </a:p>
          <a:p>
            <a:pPr algn="l">
              <a:spcBef>
                <a:spcPts val="0"/>
              </a:spcBef>
            </a:pPr>
            <a:r>
              <a:rPr lang="en-US" sz="1800" dirty="0" smtClean="0">
                <a:effectLst/>
              </a:rPr>
              <a:t>*per AFMAN31-101 As part of the awareness campaign unit commanders will promote the use of gun locks for privately owned firearms as a matter of general household safety and risk reduction</a:t>
            </a:r>
          </a:p>
          <a:p>
            <a:pPr algn="l"/>
            <a:endParaRPr lang="en-US" sz="1800" dirty="0"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68" y="1251601"/>
            <a:ext cx="3411494" cy="52125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07" y="2880366"/>
            <a:ext cx="4473739" cy="341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8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Time-Based Prevention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C7130-A2A2-45FE-9430-B205E71BF11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4367" y="1285874"/>
            <a:ext cx="4372062" cy="5343491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Firearms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firearms are the most lethal among suicide methods, it is particularly important that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you:</a:t>
            </a:r>
          </a:p>
          <a:p>
            <a:pPr marL="514350" marR="0" lvl="0" indent="-51435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arenR"/>
              <a:tabLst>
                <a:tab pos="45720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them until things improve 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(best option)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</a:p>
          <a:p>
            <a:pPr marL="514350" marR="0" lvl="0" indent="-51435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arenR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ock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them very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securely 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tabLst>
                <a:tab pos="457200" algn="l"/>
              </a:tabLs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271" y="1285874"/>
            <a:ext cx="4305465" cy="534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26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C7130-A2A2-45FE-9430-B205E71BF11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Time-Based Prevention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37756" y="1381128"/>
            <a:ext cx="4077748" cy="5295897"/>
          </a:xfrm>
          <a:prstGeom prst="rect">
            <a:avLst/>
          </a:prstGeom>
        </p:spPr>
        <p:txBody>
          <a:bodyPr wrap="square">
            <a:normAutofit fontScale="85000" lnSpcReduction="20000"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Medications</a:t>
            </a:r>
          </a:p>
          <a:p>
            <a:pPr marL="457200" marR="0" lvl="0" indent="-4572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27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Don’t </a:t>
            </a:r>
            <a:r>
              <a:rPr lang="en-US" sz="27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keep lethal doses at home. </a:t>
            </a:r>
            <a:endParaRPr lang="en-US" sz="27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tabLst>
                <a:tab pos="457200" algn="l"/>
              </a:tabLst>
            </a:pPr>
            <a:endParaRPr lang="en-US" sz="27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27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7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particularly aware of keeping </a:t>
            </a:r>
            <a:r>
              <a:rPr lang="en-US" sz="2700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prescription painkillers</a:t>
            </a:r>
            <a:r>
              <a:rPr lang="en-US" sz="27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like oxycodone and hydrocodone under lock and key both because of their lethality and their potential for abuse. </a:t>
            </a:r>
            <a:endParaRPr lang="en-US" sz="27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27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Properly dispose of medications using takeaway bags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tabLst>
                <a:tab pos="457200" algn="l"/>
              </a:tabLst>
            </a:pPr>
            <a:endParaRPr lang="en-US" sz="27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tabLst>
                <a:tab pos="457200" algn="l"/>
              </a:tabLst>
            </a:pPr>
            <a:r>
              <a:rPr lang="en-US" sz="27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4"/>
          <a:stretch/>
        </p:blipFill>
        <p:spPr>
          <a:xfrm>
            <a:off x="640123" y="1234463"/>
            <a:ext cx="3748999" cy="5055977"/>
          </a:xfrm>
        </p:spPr>
      </p:pic>
    </p:spTree>
    <p:extLst>
      <p:ext uri="{BB962C8B-B14F-4D97-AF65-F5344CB8AC3E}">
        <p14:creationId xmlns:p14="http://schemas.microsoft.com/office/powerpoint/2010/main" val="139779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Q_ACC_Briefing_Briefing">
  <a:themeElements>
    <a:clrScheme name="Office Theme 13">
      <a:dk1>
        <a:srgbClr val="000000"/>
      </a:dk1>
      <a:lt1>
        <a:srgbClr val="FFFFFF"/>
      </a:lt1>
      <a:dk2>
        <a:srgbClr val="0C2D83"/>
      </a:dk2>
      <a:lt2>
        <a:srgbClr val="808080"/>
      </a:lt2>
      <a:accent1>
        <a:srgbClr val="808080"/>
      </a:accent1>
      <a:accent2>
        <a:srgbClr val="008000"/>
      </a:accent2>
      <a:accent3>
        <a:srgbClr val="FFFFFF"/>
      </a:accent3>
      <a:accent4>
        <a:srgbClr val="000000"/>
      </a:accent4>
      <a:accent5>
        <a:srgbClr val="C0C0C0"/>
      </a:accent5>
      <a:accent6>
        <a:srgbClr val="007300"/>
      </a:accent6>
      <a:hlink>
        <a:srgbClr val="0C2D83"/>
      </a:hlink>
      <a:folHlink>
        <a:srgbClr val="0066FF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C2D83"/>
        </a:dk2>
        <a:lt2>
          <a:srgbClr val="808080"/>
        </a:lt2>
        <a:accent1>
          <a:srgbClr val="80808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007300"/>
        </a:accent6>
        <a:hlink>
          <a:srgbClr val="0C2D83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18115</TotalTime>
  <Pages>44</Pages>
  <Words>336</Words>
  <Application>Microsoft Office PowerPoint</Application>
  <PresentationFormat>On-screen Show (4:3)</PresentationFormat>
  <Paragraphs>26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  <vt:variant>
        <vt:lpstr>Custom Shows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Times New Roman</vt:lpstr>
      <vt:lpstr>Wingdings</vt:lpstr>
      <vt:lpstr>HQ_ACC_Briefing_Briefing</vt:lpstr>
      <vt:lpstr>Lethal Means Safety</vt:lpstr>
      <vt:lpstr>Time-Based Prevention</vt:lpstr>
      <vt:lpstr>Time-Based Prevention</vt:lpstr>
      <vt:lpstr>StateIG Brief 27FEB02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Brief for OSD Visit</dc:title>
  <dc:creator>Capt Pharo</dc:creator>
  <cp:lastModifiedBy>BARRETT, JILL C GS-12 USAF ANG 108 WG/WG</cp:lastModifiedBy>
  <cp:revision>7690072</cp:revision>
  <cp:lastPrinted>2019-10-23T19:39:55Z</cp:lastPrinted>
  <dcterms:created xsi:type="dcterms:W3CDTF">1997-04-01T08:16:28Z</dcterms:created>
  <dcterms:modified xsi:type="dcterms:W3CDTF">2020-11-24T20:42:14Z</dcterms:modified>
</cp:coreProperties>
</file>