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2" r:id="rId6"/>
  </p:sldMasterIdLst>
  <p:notesMasterIdLst>
    <p:notesMasterId r:id="rId26"/>
  </p:notesMasterIdLst>
  <p:handoutMasterIdLst>
    <p:handoutMasterId r:id="rId27"/>
  </p:handoutMasterIdLst>
  <p:sldIdLst>
    <p:sldId id="258" r:id="rId7"/>
    <p:sldId id="304" r:id="rId8"/>
    <p:sldId id="399" r:id="rId9"/>
    <p:sldId id="305" r:id="rId10"/>
    <p:sldId id="393" r:id="rId11"/>
    <p:sldId id="394" r:id="rId12"/>
    <p:sldId id="395" r:id="rId13"/>
    <p:sldId id="398" r:id="rId14"/>
    <p:sldId id="391" r:id="rId15"/>
    <p:sldId id="400" r:id="rId16"/>
    <p:sldId id="401" r:id="rId17"/>
    <p:sldId id="397" r:id="rId18"/>
    <p:sldId id="396" r:id="rId19"/>
    <p:sldId id="402" r:id="rId20"/>
    <p:sldId id="403" r:id="rId21"/>
    <p:sldId id="404" r:id="rId22"/>
    <p:sldId id="405" r:id="rId23"/>
    <p:sldId id="365" r:id="rId24"/>
    <p:sldId id="406"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65926" autoAdjust="0"/>
  </p:normalViewPr>
  <p:slideViewPr>
    <p:cSldViewPr>
      <p:cViewPr varScale="1">
        <p:scale>
          <a:sx n="28" d="100"/>
          <a:sy n="28" d="100"/>
        </p:scale>
        <p:origin x="776" y="20"/>
      </p:cViewPr>
      <p:guideLst>
        <p:guide orient="horz" pos="1620"/>
        <p:guide pos="2880"/>
      </p:guideLst>
    </p:cSldViewPr>
  </p:slideViewPr>
  <p:notesTextViewPr>
    <p:cViewPr>
      <p:scale>
        <a:sx n="1" d="1"/>
        <a:sy n="1" d="1"/>
      </p:scale>
      <p:origin x="0" y="0"/>
    </p:cViewPr>
  </p:notesTextViewPr>
  <p:notesViewPr>
    <p:cSldViewPr>
      <p:cViewPr varScale="1">
        <p:scale>
          <a:sx n="55" d="100"/>
          <a:sy n="55" d="100"/>
        </p:scale>
        <p:origin x="25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157A0BB-4BC7-4078-B3AA-3CE5D49188DB}" type="datetimeFigureOut">
              <a:rPr lang="en-US" smtClean="0"/>
              <a:t>11/14/2019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53E8CB8-0766-4E67-B394-824AFBB541FE}" type="slidenum">
              <a:rPr lang="en-US" smtClean="0"/>
              <a:t>‹#›</a:t>
            </a:fld>
            <a:endParaRPr lang="en-US"/>
          </a:p>
        </p:txBody>
      </p:sp>
    </p:spTree>
    <p:extLst>
      <p:ext uri="{BB962C8B-B14F-4D97-AF65-F5344CB8AC3E}">
        <p14:creationId xmlns:p14="http://schemas.microsoft.com/office/powerpoint/2010/main" val="3971156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90AABA-A262-4EA4-AE54-D62AFC202AD0}" type="datetimeFigureOut">
              <a:rPr lang="en-US" smtClean="0"/>
              <a:t>11/14/2019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15D330-3A35-4943-A86F-4B60981A09D6}" type="slidenum">
              <a:rPr lang="en-US" smtClean="0"/>
              <a:t>‹#›</a:t>
            </a:fld>
            <a:endParaRPr lang="en-US"/>
          </a:p>
        </p:txBody>
      </p:sp>
    </p:spTree>
    <p:extLst>
      <p:ext uri="{BB962C8B-B14F-4D97-AF65-F5344CB8AC3E}">
        <p14:creationId xmlns:p14="http://schemas.microsoft.com/office/powerpoint/2010/main" val="91592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0940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60B91-133D-4C59-9B69-B58A9FFD84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9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7180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552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202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5D330-3A35-4943-A86F-4B60981A09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7878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066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1545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6535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2320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352551"/>
            <a:ext cx="5181600" cy="1347788"/>
          </a:xfrm>
          <a:prstGeom prst="rect">
            <a:avLst/>
          </a:prstGeo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3276600" y="2914650"/>
            <a:ext cx="5181600" cy="1314450"/>
          </a:xfrm>
          <a:prstGeom prst="rect">
            <a:avLst/>
          </a:prstGeom>
        </p:spPr>
        <p:txBody>
          <a:bodyPr>
            <a:normAutofit/>
          </a:bodyPr>
          <a:lstStyle>
            <a:lvl1pPr marL="0" indent="0" algn="ctr">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644068" y="2028856"/>
            <a:ext cx="5120640" cy="106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1267045425A\Desktop\shield . afspc 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2006" y="895435"/>
            <a:ext cx="2388394" cy="239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4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7" name="Title 1"/>
          <p:cNvSpPr>
            <a:spLocks noGrp="1"/>
          </p:cNvSpPr>
          <p:nvPr>
            <p:ph type="title"/>
          </p:nvPr>
        </p:nvSpPr>
        <p:spPr>
          <a:xfrm>
            <a:off x="1143000" y="57151"/>
            <a:ext cx="7924800" cy="533399"/>
          </a:xfrm>
          <a:prstGeom prst="rect">
            <a:avLst/>
          </a:prstGeom>
        </p:spPr>
        <p:txBody>
          <a:bodyPr>
            <a:normAutofit/>
          </a:bodyPr>
          <a:lstStyle>
            <a:lvl1pPr>
              <a:defRPr sz="2800"/>
            </a:lvl1pPr>
          </a:lstStyle>
          <a:p>
            <a:r>
              <a:rPr lang="en-US" dirty="0" smtClean="0"/>
              <a:t>Click to edit Master title style</a:t>
            </a:r>
            <a:endParaRPr lang="en-US" dirty="0"/>
          </a:p>
        </p:txBody>
      </p:sp>
      <p:sp>
        <p:nvSpPr>
          <p:cNvPr id="8" name="Content Placeholder 2"/>
          <p:cNvSpPr>
            <a:spLocks noGrp="1"/>
          </p:cNvSpPr>
          <p:nvPr>
            <p:ph idx="1"/>
          </p:nvPr>
        </p:nvSpPr>
        <p:spPr>
          <a:xfrm>
            <a:off x="304800" y="801218"/>
            <a:ext cx="8763000" cy="4132732"/>
          </a:xfrm>
          <a:prstGeom prst="rect">
            <a:avLst/>
          </a:prstGeom>
        </p:spPr>
        <p:txBody>
          <a:bodyPr>
            <a:normAutofit/>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18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550"/>
            <a:ext cx="9144000"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1267045425A\Desktop\shield . afspc 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4" y="57151"/>
            <a:ext cx="740700" cy="74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2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7466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562828"/>
      </p:ext>
    </p:extLst>
  </p:cSld>
  <p:clrMap bg1="lt1" tx1="dk1" bg2="lt2" tx2="dk2" accent1="accent1" accent2="accent2" accent3="accent3" accent4="accent4" accent5="accent5" accent6="accent6" hlink="hlink" folHlink="folHlink"/>
  <p:sldLayoutIdLst>
    <p:sldLayoutId id="2147483664" r:id="rId1"/>
  </p:sldLayoutIdLst>
  <p:txStyles>
    <p:titleStyle>
      <a:lvl1pPr algn="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usaf.resilience@mail.mil" TargetMode="External"/><Relationship Id="rId4" Type="http://schemas.openxmlformats.org/officeDocument/2006/relationships/hyperlink" Target="https://www.resilience.af.mil/OpTHURSDA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352550"/>
            <a:ext cx="5181600" cy="1447799"/>
          </a:xfrm>
        </p:spPr>
        <p:txBody>
          <a:bodyPr/>
          <a:lstStyle/>
          <a:p>
            <a:r>
              <a:rPr lang="en-US" dirty="0" smtClean="0"/>
              <a:t>How to Facilitate Small Group Discussions</a:t>
            </a:r>
            <a:endParaRPr lang="en-US" dirty="0"/>
          </a:p>
        </p:txBody>
      </p:sp>
      <p:sp>
        <p:nvSpPr>
          <p:cNvPr id="5" name="TextBox 4"/>
          <p:cNvSpPr txBox="1"/>
          <p:nvPr/>
        </p:nvSpPr>
        <p:spPr>
          <a:xfrm>
            <a:off x="6858000" y="4476750"/>
            <a:ext cx="2286000" cy="369332"/>
          </a:xfrm>
          <a:prstGeom prst="rect">
            <a:avLst/>
          </a:prstGeom>
          <a:noFill/>
        </p:spPr>
        <p:txBody>
          <a:bodyPr wrap="square" rtlCol="0">
            <a:spAutoFit/>
          </a:bodyPr>
          <a:lstStyle/>
          <a:p>
            <a:r>
              <a:rPr lang="en-US" dirty="0" smtClean="0"/>
              <a:t>Facilitator Training</a:t>
            </a:r>
            <a:endParaRPr lang="en-US" dirty="0"/>
          </a:p>
        </p:txBody>
      </p:sp>
    </p:spTree>
    <p:extLst>
      <p:ext uri="{BB962C8B-B14F-4D97-AF65-F5344CB8AC3E}">
        <p14:creationId xmlns:p14="http://schemas.microsoft.com/office/powerpoint/2010/main" val="2763731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a:bodyPr>
          <a:lstStyle/>
          <a:p>
            <a:r>
              <a:rPr lang="en-US" altLang="en-US" sz="2600" dirty="0" smtClean="0">
                <a:latin typeface="Calibri" panose="020F0502020204030204" pitchFamily="34" charset="0"/>
                <a:cs typeface="Calibri" panose="020F0502020204030204" pitchFamily="34" charset="0"/>
              </a:rPr>
              <a:t>Starting Off</a:t>
            </a:r>
            <a:endParaRPr lang="en-US" altLang="en-US" sz="2600" dirty="0">
              <a:latin typeface="Calibri" panose="020F0502020204030204" pitchFamily="34" charset="0"/>
              <a:cs typeface="Calibri" panose="020F0502020204030204" pitchFamily="34" charset="0"/>
            </a:endParaRPr>
          </a:p>
        </p:txBody>
      </p:sp>
      <p:sp>
        <p:nvSpPr>
          <p:cNvPr id="93187" name="Content Placeholder 2"/>
          <p:cNvSpPr>
            <a:spLocks noGrp="1"/>
          </p:cNvSpPr>
          <p:nvPr>
            <p:ph idx="1"/>
          </p:nvPr>
        </p:nvSpPr>
        <p:spPr/>
        <p:txBody>
          <a:bodyPr>
            <a:normAutofit/>
          </a:bodyPr>
          <a:lstStyle/>
          <a:p>
            <a:pPr>
              <a:buFont typeface="Wingdings" panose="05000000000000000000" pitchFamily="2" charset="2"/>
              <a:buChar char="v"/>
            </a:pPr>
            <a:r>
              <a:rPr lang="en-US" dirty="0"/>
              <a:t>Set the appropriate tone </a:t>
            </a:r>
          </a:p>
          <a:p>
            <a:pPr lvl="1">
              <a:buFont typeface="Wingdings" panose="05000000000000000000" pitchFamily="2" charset="2"/>
              <a:buChar char="Ø"/>
            </a:pPr>
            <a:r>
              <a:rPr lang="en-US" dirty="0"/>
              <a:t>Show your comfort with the topic so that others feel comfortable</a:t>
            </a:r>
          </a:p>
          <a:p>
            <a:pPr lvl="1">
              <a:buFont typeface="Wingdings" panose="05000000000000000000" pitchFamily="2" charset="2"/>
              <a:buChar char="Ø"/>
            </a:pPr>
            <a:r>
              <a:rPr lang="en-US" dirty="0"/>
              <a:t>Create a safe and open environment so that the participants will feel comfortable and share their views openly and honestly</a:t>
            </a:r>
          </a:p>
          <a:p>
            <a:pPr lvl="2">
              <a:buFont typeface="Wingdings" panose="05000000000000000000" pitchFamily="2" charset="2"/>
              <a:buChar char="ü"/>
            </a:pPr>
            <a:r>
              <a:rPr lang="en-US" dirty="0" smtClean="0"/>
              <a:t>"</a:t>
            </a:r>
            <a:r>
              <a:rPr lang="en-US" dirty="0"/>
              <a:t>I am here to help us have a good discussion about .... We are here to learn from one another, to get a sense about how we think and feel about ...., and to help us make stronger and deeper connections with one </a:t>
            </a:r>
            <a:r>
              <a:rPr lang="en-US" dirty="0" smtClean="0"/>
              <a:t>another. My </a:t>
            </a:r>
            <a:r>
              <a:rPr lang="en-US" dirty="0"/>
              <a:t>job as a facilitator is to help us have a good discussion where all views can be voiced in a safe and respectful </a:t>
            </a:r>
            <a:r>
              <a:rPr lang="en-US" dirty="0" smtClean="0"/>
              <a:t>environment. That </a:t>
            </a:r>
            <a:r>
              <a:rPr lang="en-US" dirty="0"/>
              <a:t>doesn't mean that there won't be disagreement and some tension about important </a:t>
            </a:r>
            <a:r>
              <a:rPr lang="en-US" dirty="0" smtClean="0"/>
              <a:t>issues. I hope </a:t>
            </a:r>
            <a:r>
              <a:rPr lang="en-US" dirty="0"/>
              <a:t>that you will say what is on your </a:t>
            </a:r>
            <a:r>
              <a:rPr lang="en-US" dirty="0" smtClean="0"/>
              <a:t>mind. I </a:t>
            </a:r>
            <a:r>
              <a:rPr lang="en-US" dirty="0"/>
              <a:t>understand the challenge we all face in sharing some of our experiences and vulnerabilities with each </a:t>
            </a:r>
            <a:r>
              <a:rPr lang="en-US" dirty="0" smtClean="0"/>
              <a:t>other. To </a:t>
            </a:r>
            <a:r>
              <a:rPr lang="en-US" dirty="0"/>
              <a:t>create a safe and respectful atmosphere we ask that all of us follow a few </a:t>
            </a:r>
            <a:r>
              <a:rPr lang="en-US" dirty="0" smtClean="0"/>
              <a:t>ground rules."</a:t>
            </a:r>
            <a:endParaRPr lang="en-US" altLang="en-US" sz="1800" dirty="0" smtClean="0">
              <a:latin typeface="Calibri" panose="020F0502020204030204" pitchFamily="34" charset="0"/>
              <a:cs typeface="Calibri" panose="020F0502020204030204" pitchFamily="34" charset="0"/>
            </a:endParaRPr>
          </a:p>
          <a:p>
            <a:pPr lvl="1">
              <a:buFont typeface="Wingdings" panose="05000000000000000000" pitchFamily="2" charset="2"/>
              <a:buChar char="v"/>
            </a:pPr>
            <a:endParaRPr lang="en-US" altLang="en-US" sz="1500" dirty="0">
              <a:latin typeface="Calibri" panose="020F0502020204030204" pitchFamily="34" charset="0"/>
              <a:cs typeface="Calibri" panose="020F0502020204030204" pitchFamily="34" charset="0"/>
            </a:endParaRPr>
          </a:p>
        </p:txBody>
      </p:sp>
      <p:sp>
        <p:nvSpPr>
          <p:cNvPr id="5" name="Rectangle 4"/>
          <p:cNvSpPr>
            <a:spLocks noChangeArrowheads="1"/>
          </p:cNvSpPr>
          <p:nvPr/>
        </p:nvSpPr>
        <p:spPr bwMode="auto">
          <a:xfrm>
            <a:off x="6629400" y="114301"/>
            <a:ext cx="224742" cy="26545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1125" b="1" dirty="0" smtClean="0">
                <a:solidFill>
                  <a:srgbClr val="33CC33"/>
                </a:solidFill>
                <a:effectLst>
                  <a:outerShdw blurRad="38100" dist="38100" dir="2700000" algn="tl">
                    <a:srgbClr val="C0C0C0"/>
                  </a:outerShdw>
                </a:effectLst>
                <a:latin typeface="Arial" charset="0"/>
              </a:rPr>
              <a:t> </a:t>
            </a:r>
            <a:endParaRPr lang="en-US" sz="1125" b="1" dirty="0">
              <a:solidFill>
                <a:srgbClr val="33CC33"/>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20067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a:bodyPr>
          <a:lstStyle/>
          <a:p>
            <a:r>
              <a:rPr lang="en-US" altLang="en-US" sz="2600" dirty="0" smtClean="0">
                <a:latin typeface="Calibri" panose="020F0502020204030204" pitchFamily="34" charset="0"/>
                <a:cs typeface="Calibri" panose="020F0502020204030204" pitchFamily="34" charset="0"/>
              </a:rPr>
              <a:t>Starting Off</a:t>
            </a:r>
            <a:endParaRPr lang="en-US" altLang="en-US" sz="2600" dirty="0">
              <a:latin typeface="Calibri" panose="020F0502020204030204" pitchFamily="34" charset="0"/>
              <a:cs typeface="Calibri" panose="020F0502020204030204" pitchFamily="34" charset="0"/>
            </a:endParaRPr>
          </a:p>
        </p:txBody>
      </p:sp>
      <p:sp>
        <p:nvSpPr>
          <p:cNvPr id="93187" name="Content Placeholder 2"/>
          <p:cNvSpPr>
            <a:spLocks noGrp="1"/>
          </p:cNvSpPr>
          <p:nvPr>
            <p:ph idx="1"/>
          </p:nvPr>
        </p:nvSpPr>
        <p:spPr/>
        <p:txBody>
          <a:bodyPr>
            <a:normAutofit lnSpcReduction="10000"/>
          </a:bodyPr>
          <a:lstStyle/>
          <a:p>
            <a:pPr lvl="0">
              <a:buFont typeface="Wingdings" panose="05000000000000000000" pitchFamily="2" charset="2"/>
              <a:buChar char="v"/>
            </a:pPr>
            <a:r>
              <a:rPr lang="en-US" dirty="0"/>
              <a:t>Establish </a:t>
            </a:r>
            <a:r>
              <a:rPr lang="en-US" dirty="0" smtClean="0"/>
              <a:t>ground rules</a:t>
            </a:r>
            <a:r>
              <a:rPr lang="en-US" dirty="0"/>
              <a:t> for the discussion so that the participants feel the environment is safe to speak about their ideas and feelings. </a:t>
            </a:r>
            <a:endParaRPr lang="en-US" dirty="0" smtClean="0"/>
          </a:p>
          <a:p>
            <a:pPr lvl="1">
              <a:buFont typeface="Wingdings" panose="05000000000000000000" pitchFamily="2" charset="2"/>
              <a:buChar char="Ø"/>
            </a:pPr>
            <a:r>
              <a:rPr lang="en-US" dirty="0" smtClean="0"/>
              <a:t>Ground rules </a:t>
            </a:r>
            <a:r>
              <a:rPr lang="en-US" dirty="0"/>
              <a:t>should be </a:t>
            </a:r>
            <a:r>
              <a:rPr lang="en-US" dirty="0" smtClean="0"/>
              <a:t>explicit</a:t>
            </a:r>
          </a:p>
          <a:p>
            <a:pPr lvl="1">
              <a:buFont typeface="Wingdings" panose="05000000000000000000" pitchFamily="2" charset="2"/>
              <a:buChar char="Ø"/>
            </a:pPr>
            <a:r>
              <a:rPr lang="en-US" dirty="0" smtClean="0"/>
              <a:t>Ask </a:t>
            </a:r>
            <a:r>
              <a:rPr lang="en-US" dirty="0"/>
              <a:t>the group if these rules make sense and if everyone can honor </a:t>
            </a:r>
            <a:r>
              <a:rPr lang="en-US" dirty="0" smtClean="0"/>
              <a:t>them</a:t>
            </a:r>
          </a:p>
          <a:p>
            <a:pPr lvl="1">
              <a:buFont typeface="Wingdings" panose="05000000000000000000" pitchFamily="2" charset="2"/>
              <a:buChar char="Ø"/>
            </a:pPr>
            <a:r>
              <a:rPr lang="en-US" dirty="0" smtClean="0"/>
              <a:t>The </a:t>
            </a:r>
            <a:r>
              <a:rPr lang="en-US" dirty="0"/>
              <a:t>following are some suggestions </a:t>
            </a:r>
            <a:r>
              <a:rPr lang="en-US" dirty="0" smtClean="0"/>
              <a:t>(create your own list):</a:t>
            </a:r>
            <a:endParaRPr lang="en-US" sz="1400" dirty="0"/>
          </a:p>
          <a:p>
            <a:pPr lvl="2">
              <a:buFont typeface="Wingdings" panose="05000000000000000000" pitchFamily="2" charset="2"/>
              <a:buChar char="ü"/>
            </a:pPr>
            <a:r>
              <a:rPr lang="en-US" dirty="0"/>
              <a:t>We ask that you speak from your own </a:t>
            </a:r>
            <a:r>
              <a:rPr lang="en-US" dirty="0" smtClean="0"/>
              <a:t>perspective</a:t>
            </a:r>
          </a:p>
          <a:p>
            <a:pPr lvl="2">
              <a:buFont typeface="Wingdings" panose="05000000000000000000" pitchFamily="2" charset="2"/>
              <a:buChar char="ü"/>
            </a:pPr>
            <a:r>
              <a:rPr lang="en-US" dirty="0" smtClean="0"/>
              <a:t>We </a:t>
            </a:r>
            <a:r>
              <a:rPr lang="en-US" dirty="0"/>
              <a:t>ask that you respect the viewpoints of </a:t>
            </a:r>
            <a:r>
              <a:rPr lang="en-US" dirty="0" smtClean="0"/>
              <a:t>others</a:t>
            </a:r>
          </a:p>
          <a:p>
            <a:pPr lvl="2">
              <a:buFont typeface="Wingdings" panose="05000000000000000000" pitchFamily="2" charset="2"/>
              <a:buChar char="ü"/>
            </a:pPr>
            <a:r>
              <a:rPr lang="en-US" dirty="0" smtClean="0"/>
              <a:t>We </a:t>
            </a:r>
            <a:r>
              <a:rPr lang="en-US" dirty="0"/>
              <a:t>ask that you maintain confidentiality about what is said in the room during this </a:t>
            </a:r>
            <a:r>
              <a:rPr lang="en-US" dirty="0" smtClean="0"/>
              <a:t>discussion</a:t>
            </a:r>
            <a:endParaRPr lang="en-US" sz="1200" dirty="0"/>
          </a:p>
          <a:p>
            <a:pPr lvl="2">
              <a:buFont typeface="Wingdings" panose="05000000000000000000" pitchFamily="2" charset="2"/>
              <a:buChar char="ü"/>
            </a:pPr>
            <a:r>
              <a:rPr lang="en-US" dirty="0"/>
              <a:t>To show your respect for others in the room, we ask that you stay focused on the discussion and avoid side </a:t>
            </a:r>
            <a:r>
              <a:rPr lang="en-US" dirty="0" smtClean="0"/>
              <a:t>conversations</a:t>
            </a:r>
            <a:endParaRPr lang="en-US" sz="1200" dirty="0"/>
          </a:p>
          <a:p>
            <a:pPr lvl="2">
              <a:buFont typeface="Wingdings" panose="05000000000000000000" pitchFamily="2" charset="2"/>
              <a:buChar char="ü"/>
            </a:pPr>
            <a:r>
              <a:rPr lang="en-US" dirty="0" smtClean="0"/>
              <a:t>We </a:t>
            </a:r>
            <a:r>
              <a:rPr lang="en-US" dirty="0"/>
              <a:t>ask that you be willing to voice disagreements, but we ask that if you disagree with someone's idea that you criticize the idea, not the </a:t>
            </a:r>
            <a:r>
              <a:rPr lang="en-US" dirty="0" smtClean="0"/>
              <a:t>person</a:t>
            </a:r>
          </a:p>
          <a:p>
            <a:pPr lvl="2">
              <a:buFont typeface="Wingdings" panose="05000000000000000000" pitchFamily="2" charset="2"/>
              <a:buChar char="ü"/>
            </a:pPr>
            <a:r>
              <a:rPr lang="en-US" dirty="0" smtClean="0"/>
              <a:t>We </a:t>
            </a:r>
            <a:r>
              <a:rPr lang="en-US" dirty="0"/>
              <a:t>ask that you don't interrupt each </a:t>
            </a:r>
            <a:r>
              <a:rPr lang="en-US" dirty="0" smtClean="0"/>
              <a:t>other</a:t>
            </a:r>
            <a:endParaRPr lang="en-US" dirty="0"/>
          </a:p>
          <a:p>
            <a:pPr lvl="2">
              <a:buFont typeface="Wingdings" panose="05000000000000000000" pitchFamily="2" charset="2"/>
              <a:buChar char="v"/>
            </a:pPr>
            <a:endParaRPr lang="en-US" altLang="en-US" sz="1800" dirty="0" smtClean="0">
              <a:latin typeface="Calibri" panose="020F0502020204030204" pitchFamily="34" charset="0"/>
              <a:cs typeface="Calibri" panose="020F0502020204030204" pitchFamily="34" charset="0"/>
            </a:endParaRPr>
          </a:p>
          <a:p>
            <a:pPr lvl="1">
              <a:buFont typeface="Wingdings" panose="05000000000000000000" pitchFamily="2" charset="2"/>
              <a:buChar char="v"/>
            </a:pPr>
            <a:endParaRPr lang="en-US" altLang="en-US" sz="1500" dirty="0">
              <a:latin typeface="Calibri" panose="020F0502020204030204" pitchFamily="34" charset="0"/>
              <a:cs typeface="Calibri" panose="020F0502020204030204" pitchFamily="34" charset="0"/>
            </a:endParaRPr>
          </a:p>
        </p:txBody>
      </p:sp>
      <p:sp>
        <p:nvSpPr>
          <p:cNvPr id="5" name="Rectangle 4"/>
          <p:cNvSpPr>
            <a:spLocks noChangeArrowheads="1"/>
          </p:cNvSpPr>
          <p:nvPr/>
        </p:nvSpPr>
        <p:spPr bwMode="auto">
          <a:xfrm>
            <a:off x="6629400" y="114301"/>
            <a:ext cx="224742" cy="26545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1125" b="1" dirty="0" smtClean="0">
                <a:solidFill>
                  <a:srgbClr val="33CC33"/>
                </a:solidFill>
                <a:effectLst>
                  <a:outerShdw blurRad="38100" dist="38100" dir="2700000" algn="tl">
                    <a:srgbClr val="C0C0C0"/>
                  </a:outerShdw>
                </a:effectLst>
                <a:latin typeface="Arial" charset="0"/>
              </a:rPr>
              <a:t> </a:t>
            </a:r>
            <a:endParaRPr lang="en-US" sz="1125" b="1" dirty="0">
              <a:solidFill>
                <a:srgbClr val="33CC33"/>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19161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600" dirty="0"/>
          </a:p>
        </p:txBody>
      </p:sp>
      <p:pic>
        <p:nvPicPr>
          <p:cNvPr id="6" name="Content Placeholder 5"/>
          <p:cNvPicPr>
            <a:picLocks noGrp="1" noChangeAspect="1"/>
          </p:cNvPicPr>
          <p:nvPr>
            <p:ph idx="1"/>
          </p:nvPr>
        </p:nvPicPr>
        <p:blipFill>
          <a:blip r:embed="rId3"/>
          <a:stretch>
            <a:fillRect/>
          </a:stretch>
        </p:blipFill>
        <p:spPr>
          <a:xfrm>
            <a:off x="838200" y="819150"/>
            <a:ext cx="7391400" cy="4005300"/>
          </a:xfrm>
          <a:prstGeom prst="rect">
            <a:avLst/>
          </a:prstGeom>
        </p:spPr>
      </p:pic>
    </p:spTree>
    <p:extLst>
      <p:ext uri="{BB962C8B-B14F-4D97-AF65-F5344CB8AC3E}">
        <p14:creationId xmlns:p14="http://schemas.microsoft.com/office/powerpoint/2010/main" val="145361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r>
              <a:rPr lang="en-US" dirty="0" smtClean="0"/>
              <a:t>Group Discussion Tips</a:t>
            </a:r>
            <a:endParaRPr lang="en-US" dirty="0"/>
          </a:p>
        </p:txBody>
      </p:sp>
      <p:sp>
        <p:nvSpPr>
          <p:cNvPr id="6" name="Content Placeholder 5"/>
          <p:cNvSpPr>
            <a:spLocks noGrp="1"/>
          </p:cNvSpPr>
          <p:nvPr>
            <p:ph idx="1"/>
          </p:nvPr>
        </p:nvSpPr>
        <p:spPr>
          <a:xfrm>
            <a:off x="304800" y="801218"/>
            <a:ext cx="8382000" cy="4132732"/>
          </a:xfrm>
        </p:spPr>
        <p:txBody>
          <a:bodyPr/>
          <a:lstStyle/>
          <a:p>
            <a:pPr lvl="0">
              <a:buFont typeface="Wingdings" panose="05000000000000000000" pitchFamily="2" charset="2"/>
              <a:buChar char="v"/>
            </a:pPr>
            <a:r>
              <a:rPr lang="en-US" dirty="0"/>
              <a:t>Active </a:t>
            </a:r>
            <a:r>
              <a:rPr lang="en-US" dirty="0" smtClean="0"/>
              <a:t>listening/paraphrasing </a:t>
            </a:r>
          </a:p>
          <a:p>
            <a:pPr lvl="1">
              <a:buFont typeface="Wingdings" panose="05000000000000000000" pitchFamily="2" charset="2"/>
              <a:buChar char="Ø"/>
            </a:pPr>
            <a:r>
              <a:rPr lang="en-US" dirty="0" smtClean="0"/>
              <a:t>Paraphrasing </a:t>
            </a:r>
            <a:r>
              <a:rPr lang="en-US" dirty="0"/>
              <a:t>means repeating the essence of what a </a:t>
            </a:r>
            <a:r>
              <a:rPr lang="en-US" dirty="0" smtClean="0"/>
              <a:t>	                                        participant </a:t>
            </a:r>
            <a:r>
              <a:rPr lang="en-US" dirty="0"/>
              <a:t>has said in order to make them feel </a:t>
            </a:r>
            <a:r>
              <a:rPr lang="en-US" dirty="0" smtClean="0"/>
              <a:t>understood</a:t>
            </a:r>
          </a:p>
          <a:p>
            <a:pPr lvl="1">
              <a:buFont typeface="Wingdings" panose="05000000000000000000" pitchFamily="2" charset="2"/>
              <a:buChar char="Ø"/>
            </a:pPr>
            <a:r>
              <a:rPr lang="en-US" dirty="0" smtClean="0"/>
              <a:t>Sometimes</a:t>
            </a:r>
            <a:r>
              <a:rPr lang="en-US" dirty="0"/>
              <a:t>, this means summarizing a lengthy oratory, and </a:t>
            </a:r>
            <a:r>
              <a:rPr lang="en-US" dirty="0" smtClean="0"/>
              <a:t>		                           making </a:t>
            </a:r>
            <a:r>
              <a:rPr lang="en-US" dirty="0"/>
              <a:t>it concise and clear so that others can understand </a:t>
            </a:r>
            <a:r>
              <a:rPr lang="en-US" dirty="0" smtClean="0"/>
              <a:t>it </a:t>
            </a:r>
          </a:p>
          <a:p>
            <a:pPr lvl="2">
              <a:buFont typeface="Wingdings" panose="05000000000000000000" pitchFamily="2" charset="2"/>
              <a:buChar char="ü"/>
            </a:pPr>
            <a:r>
              <a:rPr lang="en-US" i="1" dirty="0" smtClean="0"/>
              <a:t>“So</a:t>
            </a:r>
            <a:r>
              <a:rPr lang="en-US" i="1" dirty="0"/>
              <a:t>, what you’re saying…”</a:t>
            </a:r>
            <a:endParaRPr lang="en-US" dirty="0"/>
          </a:p>
          <a:p>
            <a:pPr lvl="0">
              <a:buFont typeface="Wingdings" panose="05000000000000000000" pitchFamily="2" charset="2"/>
              <a:buChar char="v"/>
            </a:pPr>
            <a:r>
              <a:rPr lang="en-US" dirty="0"/>
              <a:t>Check for </a:t>
            </a:r>
            <a:r>
              <a:rPr lang="en-US" dirty="0" smtClean="0"/>
              <a:t>Meaning </a:t>
            </a:r>
          </a:p>
          <a:p>
            <a:pPr lvl="1">
              <a:buFont typeface="Wingdings" panose="05000000000000000000" pitchFamily="2" charset="2"/>
              <a:buChar char="Ø"/>
            </a:pPr>
            <a:r>
              <a:rPr lang="en-US" dirty="0" smtClean="0"/>
              <a:t>As </a:t>
            </a:r>
            <a:r>
              <a:rPr lang="en-US" dirty="0"/>
              <a:t>this topic can make people uncomfortable, sometimes an  </a:t>
            </a:r>
            <a:r>
              <a:rPr lang="en-US" dirty="0" smtClean="0"/>
              <a:t>                                          individual </a:t>
            </a:r>
            <a:r>
              <a:rPr lang="en-US" dirty="0"/>
              <a:t>will make a statement that sounds combative, even when </a:t>
            </a:r>
            <a:r>
              <a:rPr lang="en-US" dirty="0" smtClean="0"/>
              <a:t>                               they </a:t>
            </a:r>
            <a:r>
              <a:rPr lang="en-US" dirty="0"/>
              <a:t>don’t mean it that </a:t>
            </a:r>
            <a:r>
              <a:rPr lang="en-US" dirty="0" smtClean="0"/>
              <a:t>way</a:t>
            </a:r>
          </a:p>
          <a:p>
            <a:pPr lvl="1">
              <a:buFont typeface="Wingdings" panose="05000000000000000000" pitchFamily="2" charset="2"/>
              <a:buChar char="Ø"/>
            </a:pPr>
            <a:r>
              <a:rPr lang="en-US" dirty="0" smtClean="0"/>
              <a:t>Make </a:t>
            </a:r>
            <a:r>
              <a:rPr lang="en-US" dirty="0"/>
              <a:t>sure you understand what they’re saying and avoid getting </a:t>
            </a:r>
            <a:r>
              <a:rPr lang="en-US" dirty="0" smtClean="0"/>
              <a:t>                                 defensive </a:t>
            </a:r>
            <a:r>
              <a:rPr lang="en-US" dirty="0"/>
              <a:t>or combative </a:t>
            </a:r>
            <a:r>
              <a:rPr lang="en-US" dirty="0" smtClean="0"/>
              <a:t>yourself </a:t>
            </a:r>
          </a:p>
          <a:p>
            <a:pPr lvl="2">
              <a:buFont typeface="Wingdings" panose="05000000000000000000" pitchFamily="2" charset="2"/>
              <a:buChar char="ü"/>
            </a:pPr>
            <a:r>
              <a:rPr lang="en-US" i="1" dirty="0" smtClean="0"/>
              <a:t>“</a:t>
            </a:r>
            <a:r>
              <a:rPr lang="en-US" i="1" dirty="0"/>
              <a:t>Are you saying…? I’m not sure that I understand what you mean.”</a:t>
            </a:r>
            <a:endParaRPr lang="en-US" dirty="0"/>
          </a:p>
          <a:p>
            <a:pPr>
              <a:buFont typeface="Wingdings" panose="05000000000000000000" pitchFamily="2" charset="2"/>
              <a:buChar char="v"/>
            </a:pPr>
            <a:endParaRPr lang="en-US" dirty="0"/>
          </a:p>
        </p:txBody>
      </p:sp>
      <p:pic>
        <p:nvPicPr>
          <p:cNvPr id="7" name="Picture 6"/>
          <p:cNvPicPr>
            <a:picLocks noChangeAspect="1"/>
          </p:cNvPicPr>
          <p:nvPr/>
        </p:nvPicPr>
        <p:blipFill rotWithShape="1">
          <a:blip r:embed="rId2"/>
          <a:srcRect b="5211"/>
          <a:stretch/>
        </p:blipFill>
        <p:spPr>
          <a:xfrm>
            <a:off x="6858000" y="895349"/>
            <a:ext cx="2080579" cy="1502841"/>
          </a:xfrm>
          <a:prstGeom prst="rect">
            <a:avLst/>
          </a:prstGeom>
        </p:spPr>
      </p:pic>
      <p:pic>
        <p:nvPicPr>
          <p:cNvPr id="8" name="Picture 7"/>
          <p:cNvPicPr>
            <a:picLocks noChangeAspect="1"/>
          </p:cNvPicPr>
          <p:nvPr/>
        </p:nvPicPr>
        <p:blipFill>
          <a:blip r:embed="rId3"/>
          <a:stretch>
            <a:fillRect/>
          </a:stretch>
        </p:blipFill>
        <p:spPr>
          <a:xfrm>
            <a:off x="7620000" y="2867584"/>
            <a:ext cx="954903" cy="2038350"/>
          </a:xfrm>
          <a:prstGeom prst="rect">
            <a:avLst/>
          </a:prstGeom>
        </p:spPr>
      </p:pic>
    </p:spTree>
    <p:extLst>
      <p:ext uri="{BB962C8B-B14F-4D97-AF65-F5344CB8AC3E}">
        <p14:creationId xmlns:p14="http://schemas.microsoft.com/office/powerpoint/2010/main" val="30585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r>
              <a:rPr lang="en-US" dirty="0" smtClean="0"/>
              <a:t>Group Discussion Tips</a:t>
            </a:r>
            <a:endParaRPr lang="en-US" dirty="0"/>
          </a:p>
        </p:txBody>
      </p:sp>
      <p:sp>
        <p:nvSpPr>
          <p:cNvPr id="6" name="Content Placeholder 5"/>
          <p:cNvSpPr>
            <a:spLocks noGrp="1"/>
          </p:cNvSpPr>
          <p:nvPr>
            <p:ph idx="1"/>
          </p:nvPr>
        </p:nvSpPr>
        <p:spPr>
          <a:xfrm>
            <a:off x="304800" y="801218"/>
            <a:ext cx="8382000" cy="4132732"/>
          </a:xfrm>
        </p:spPr>
        <p:txBody>
          <a:bodyPr>
            <a:normAutofit fontScale="92500" lnSpcReduction="20000"/>
          </a:bodyPr>
          <a:lstStyle/>
          <a:p>
            <a:pPr lvl="0">
              <a:buFont typeface="Wingdings" panose="05000000000000000000" pitchFamily="2" charset="2"/>
              <a:buChar char="v"/>
            </a:pPr>
            <a:r>
              <a:rPr lang="en-US" dirty="0"/>
              <a:t>Give Positive </a:t>
            </a:r>
            <a:r>
              <a:rPr lang="en-US" dirty="0" smtClean="0"/>
              <a:t>feedback</a:t>
            </a:r>
          </a:p>
          <a:p>
            <a:pPr lvl="1">
              <a:buFont typeface="Wingdings" panose="05000000000000000000" pitchFamily="2" charset="2"/>
              <a:buChar char="Ø"/>
            </a:pPr>
            <a:r>
              <a:rPr lang="en-US" dirty="0" smtClean="0"/>
              <a:t>Compliment </a:t>
            </a:r>
            <a:r>
              <a:rPr lang="en-US" dirty="0"/>
              <a:t>an interesting or insightful </a:t>
            </a:r>
            <a:r>
              <a:rPr lang="en-US" dirty="0" smtClean="0"/>
              <a:t>comment</a:t>
            </a:r>
          </a:p>
          <a:p>
            <a:pPr lvl="1">
              <a:buFont typeface="Wingdings" panose="05000000000000000000" pitchFamily="2" charset="2"/>
              <a:buChar char="Ø"/>
            </a:pPr>
            <a:r>
              <a:rPr lang="en-US" dirty="0" smtClean="0"/>
              <a:t>Always </a:t>
            </a:r>
            <a:r>
              <a:rPr lang="en-US" dirty="0"/>
              <a:t>thank people for </a:t>
            </a:r>
            <a:r>
              <a:rPr lang="en-US" dirty="0" smtClean="0"/>
              <a:t>sharing</a:t>
            </a:r>
            <a:endParaRPr lang="en-US" dirty="0"/>
          </a:p>
          <a:p>
            <a:pPr lvl="2">
              <a:buFont typeface="Wingdings" panose="05000000000000000000" pitchFamily="2" charset="2"/>
              <a:buChar char="ü"/>
            </a:pPr>
            <a:r>
              <a:rPr lang="en-US" i="1" dirty="0"/>
              <a:t>“That’s a good point. I’m glad you brought that to our attention.” </a:t>
            </a:r>
            <a:endParaRPr lang="en-US" i="1" dirty="0" smtClean="0"/>
          </a:p>
          <a:p>
            <a:pPr lvl="2">
              <a:buFont typeface="Wingdings" panose="05000000000000000000" pitchFamily="2" charset="2"/>
              <a:buChar char="ü"/>
            </a:pPr>
            <a:r>
              <a:rPr lang="en-US" i="1" dirty="0" smtClean="0"/>
              <a:t>“</a:t>
            </a:r>
            <a:r>
              <a:rPr lang="en-US" i="1" dirty="0"/>
              <a:t>That’s interesting. I’m glad you shared that, because if you’re thinking that, it’s possible others could be too. Does anyone else share that belief?”</a:t>
            </a:r>
            <a:endParaRPr lang="en-US" dirty="0"/>
          </a:p>
          <a:p>
            <a:pPr lvl="0">
              <a:buFont typeface="Wingdings" panose="05000000000000000000" pitchFamily="2" charset="2"/>
              <a:buChar char="v"/>
            </a:pPr>
            <a:r>
              <a:rPr lang="en-US" dirty="0" smtClean="0"/>
              <a:t>Redirection</a:t>
            </a:r>
          </a:p>
          <a:p>
            <a:pPr lvl="1">
              <a:buFont typeface="Wingdings" panose="05000000000000000000" pitchFamily="2" charset="2"/>
              <a:buChar char="Ø"/>
            </a:pPr>
            <a:r>
              <a:rPr lang="en-US" smtClean="0"/>
              <a:t>Sometimes the </a:t>
            </a:r>
            <a:r>
              <a:rPr lang="en-US" dirty="0"/>
              <a:t>point may not be a good one or may take you way from the goal of that segment.</a:t>
            </a:r>
          </a:p>
          <a:p>
            <a:pPr lvl="2">
              <a:buFont typeface="Wingdings" panose="05000000000000000000" pitchFamily="2" charset="2"/>
              <a:buChar char="ü"/>
            </a:pPr>
            <a:r>
              <a:rPr lang="en-US" i="1" dirty="0"/>
              <a:t>“Okay. I get how you would want to know that (or talk about that) but I think we need to stay focused on the topic at hand. If we have time later, we can return to that idea, or feel free to ask me about that after the group.” </a:t>
            </a:r>
            <a:endParaRPr lang="en-US" i="1" dirty="0" smtClean="0"/>
          </a:p>
          <a:p>
            <a:pPr lvl="2">
              <a:buFont typeface="Wingdings" panose="05000000000000000000" pitchFamily="2" charset="2"/>
              <a:buChar char="ü"/>
            </a:pPr>
            <a:r>
              <a:rPr lang="en-US" i="1" dirty="0" smtClean="0"/>
              <a:t>“</a:t>
            </a:r>
            <a:r>
              <a:rPr lang="en-US" i="1" dirty="0"/>
              <a:t>I appreciate your willingness to share a personal example, but as we don’t have a lot of time during the group, let’s get back to the topic and maybe you and I could discuss your experience after class</a:t>
            </a:r>
            <a:r>
              <a:rPr lang="en-US" i="1" dirty="0" smtClean="0"/>
              <a:t>.”</a:t>
            </a:r>
            <a:endParaRPr lang="en-US" dirty="0"/>
          </a:p>
          <a:p>
            <a:pPr lvl="2">
              <a:buFont typeface="Wingdings" panose="05000000000000000000" pitchFamily="2" charset="2"/>
              <a:buChar char="ü"/>
            </a:pPr>
            <a:r>
              <a:rPr lang="en-US" i="1" dirty="0" smtClean="0"/>
              <a:t>Give </a:t>
            </a:r>
            <a:r>
              <a:rPr lang="en-US" i="1" dirty="0"/>
              <a:t>a two-minute warning or some other transition time </a:t>
            </a:r>
            <a:r>
              <a:rPr lang="en-US" i="1" dirty="0" smtClean="0"/>
              <a:t>		                                          to </a:t>
            </a:r>
            <a:r>
              <a:rPr lang="en-US" i="1" dirty="0"/>
              <a:t>prepare the group to change </a:t>
            </a:r>
            <a:r>
              <a:rPr lang="en-US" i="1" dirty="0" smtClean="0"/>
              <a:t>direction</a:t>
            </a:r>
            <a:endParaRPr lang="en-US" dirty="0"/>
          </a:p>
          <a:p>
            <a:pPr>
              <a:buFont typeface="Wingdings" panose="05000000000000000000" pitchFamily="2" charset="2"/>
              <a:buChar char="v"/>
            </a:pPr>
            <a:endParaRPr lang="en-US" dirty="0"/>
          </a:p>
        </p:txBody>
      </p:sp>
      <p:pic>
        <p:nvPicPr>
          <p:cNvPr id="3" name="Picture 2"/>
          <p:cNvPicPr>
            <a:picLocks noChangeAspect="1"/>
          </p:cNvPicPr>
          <p:nvPr/>
        </p:nvPicPr>
        <p:blipFill rotWithShape="1">
          <a:blip r:embed="rId2"/>
          <a:srcRect t="1" b="8590"/>
          <a:stretch/>
        </p:blipFill>
        <p:spPr>
          <a:xfrm>
            <a:off x="6934200" y="895350"/>
            <a:ext cx="1301468" cy="838200"/>
          </a:xfrm>
          <a:prstGeom prst="rect">
            <a:avLst/>
          </a:prstGeom>
        </p:spPr>
      </p:pic>
      <p:pic>
        <p:nvPicPr>
          <p:cNvPr id="5" name="Picture 4"/>
          <p:cNvPicPr>
            <a:picLocks noChangeAspect="1"/>
          </p:cNvPicPr>
          <p:nvPr/>
        </p:nvPicPr>
        <p:blipFill>
          <a:blip r:embed="rId3"/>
          <a:stretch>
            <a:fillRect/>
          </a:stretch>
        </p:blipFill>
        <p:spPr>
          <a:xfrm>
            <a:off x="6323378" y="4047538"/>
            <a:ext cx="1889878" cy="862124"/>
          </a:xfrm>
          <a:prstGeom prst="rect">
            <a:avLst/>
          </a:prstGeom>
        </p:spPr>
      </p:pic>
    </p:spTree>
    <p:extLst>
      <p:ext uri="{BB962C8B-B14F-4D97-AF65-F5344CB8AC3E}">
        <p14:creationId xmlns:p14="http://schemas.microsoft.com/office/powerpoint/2010/main" val="123301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r>
              <a:rPr lang="en-US" dirty="0" smtClean="0"/>
              <a:t>Group Discussion Tips</a:t>
            </a:r>
            <a:endParaRPr lang="en-US" dirty="0"/>
          </a:p>
        </p:txBody>
      </p:sp>
      <p:sp>
        <p:nvSpPr>
          <p:cNvPr id="6" name="Content Placeholder 5"/>
          <p:cNvSpPr>
            <a:spLocks noGrp="1"/>
          </p:cNvSpPr>
          <p:nvPr>
            <p:ph idx="1"/>
          </p:nvPr>
        </p:nvSpPr>
        <p:spPr>
          <a:xfrm>
            <a:off x="304800" y="801218"/>
            <a:ext cx="8382000" cy="4132732"/>
          </a:xfrm>
        </p:spPr>
        <p:txBody>
          <a:bodyPr>
            <a:normAutofit fontScale="92500" lnSpcReduction="20000"/>
          </a:bodyPr>
          <a:lstStyle/>
          <a:p>
            <a:pPr lvl="0">
              <a:buFont typeface="Wingdings" panose="05000000000000000000" pitchFamily="2" charset="2"/>
              <a:buChar char="v"/>
            </a:pPr>
            <a:r>
              <a:rPr lang="en-US" dirty="0" smtClean="0"/>
              <a:t>Expand </a:t>
            </a:r>
          </a:p>
          <a:p>
            <a:pPr lvl="1">
              <a:buFont typeface="Wingdings" panose="05000000000000000000" pitchFamily="2" charset="2"/>
              <a:buChar char="Ø"/>
            </a:pPr>
            <a:r>
              <a:rPr lang="en-US" i="1" dirty="0" smtClean="0"/>
              <a:t>Elaborate </a:t>
            </a:r>
            <a:r>
              <a:rPr lang="en-US" i="1" dirty="0"/>
              <a:t>on a participant’s contribution to the discussion with examples, or suggest a new way to view the problem.</a:t>
            </a:r>
            <a:endParaRPr lang="en-US" dirty="0"/>
          </a:p>
          <a:p>
            <a:pPr lvl="2">
              <a:buFont typeface="Wingdings" panose="05000000000000000000" pitchFamily="2" charset="2"/>
              <a:buChar char="ü"/>
            </a:pPr>
            <a:r>
              <a:rPr lang="en-US" i="1" dirty="0"/>
              <a:t>“Your comments provide an interesting point. How do you think other </a:t>
            </a:r>
            <a:r>
              <a:rPr lang="en-US" i="1" dirty="0" smtClean="0"/>
              <a:t>	                           might </a:t>
            </a:r>
            <a:r>
              <a:rPr lang="en-US" i="1" dirty="0"/>
              <a:t>perceive the situation</a:t>
            </a:r>
            <a:r>
              <a:rPr lang="en-US" i="1" dirty="0" smtClean="0"/>
              <a:t>?”</a:t>
            </a:r>
            <a:endParaRPr lang="en-US" dirty="0"/>
          </a:p>
          <a:p>
            <a:pPr lvl="2">
              <a:buFont typeface="Wingdings" panose="05000000000000000000" pitchFamily="2" charset="2"/>
              <a:buChar char="ü"/>
            </a:pPr>
            <a:r>
              <a:rPr lang="en-US" i="1" dirty="0" smtClean="0"/>
              <a:t>Tell </a:t>
            </a:r>
            <a:r>
              <a:rPr lang="en-US" i="1" dirty="0"/>
              <a:t>me </a:t>
            </a:r>
            <a:r>
              <a:rPr lang="en-US" i="1" dirty="0" smtClean="0"/>
              <a:t>more</a:t>
            </a:r>
            <a:endParaRPr lang="en-US" dirty="0"/>
          </a:p>
          <a:p>
            <a:pPr>
              <a:buFont typeface="Wingdings" panose="05000000000000000000" pitchFamily="2" charset="2"/>
              <a:buChar char="v"/>
            </a:pPr>
            <a:r>
              <a:rPr lang="en-US" dirty="0" smtClean="0"/>
              <a:t>Devil’s Advocate</a:t>
            </a:r>
          </a:p>
          <a:p>
            <a:pPr lvl="1">
              <a:buFont typeface="Wingdings" panose="05000000000000000000" pitchFamily="2" charset="2"/>
              <a:buChar char="Ø"/>
            </a:pPr>
            <a:r>
              <a:rPr lang="en-US" dirty="0" smtClean="0"/>
              <a:t>Disagree </a:t>
            </a:r>
            <a:r>
              <a:rPr lang="en-US" dirty="0"/>
              <a:t>(respectfully) with a participant’s comments to stimulate further </a:t>
            </a:r>
            <a:r>
              <a:rPr lang="en-US" dirty="0" smtClean="0"/>
              <a:t>discussion</a:t>
            </a:r>
            <a:endParaRPr lang="en-US" dirty="0"/>
          </a:p>
          <a:p>
            <a:pPr lvl="2">
              <a:buFont typeface="Wingdings" panose="05000000000000000000" pitchFamily="2" charset="2"/>
              <a:buChar char="ü"/>
            </a:pPr>
            <a:r>
              <a:rPr lang="en-US" i="1" dirty="0"/>
              <a:t>“I can see where you are coming from, but I’m not sure that what you are describing is always the case. Can you (or another participant) play “Devil’s Advocate” with me, and argue the opposite of what you just stated.”</a:t>
            </a:r>
            <a:endParaRPr lang="en-US" dirty="0"/>
          </a:p>
          <a:p>
            <a:pPr lvl="0">
              <a:buFont typeface="Wingdings" panose="05000000000000000000" pitchFamily="2" charset="2"/>
              <a:buChar char="v"/>
            </a:pPr>
            <a:r>
              <a:rPr lang="en-US" dirty="0"/>
              <a:t>Relieve </a:t>
            </a:r>
            <a:r>
              <a:rPr lang="en-US" dirty="0" smtClean="0"/>
              <a:t>Tension</a:t>
            </a:r>
          </a:p>
          <a:p>
            <a:pPr lvl="1">
              <a:buFont typeface="Wingdings" panose="05000000000000000000" pitchFamily="2" charset="2"/>
              <a:buChar char="Ø"/>
            </a:pPr>
            <a:r>
              <a:rPr lang="en-US" dirty="0" smtClean="0"/>
              <a:t>Mediate </a:t>
            </a:r>
            <a:r>
              <a:rPr lang="en-US" dirty="0"/>
              <a:t>differences of opinion between participants and </a:t>
            </a:r>
            <a:r>
              <a:rPr lang="en-US" dirty="0" smtClean="0"/>
              <a:t>		                         relieve </a:t>
            </a:r>
            <a:r>
              <a:rPr lang="en-US" dirty="0"/>
              <a:t>any tensions that may be </a:t>
            </a:r>
            <a:r>
              <a:rPr lang="en-US" dirty="0" smtClean="0"/>
              <a:t>brewing</a:t>
            </a:r>
            <a:endParaRPr lang="en-US" dirty="0"/>
          </a:p>
          <a:p>
            <a:pPr lvl="2">
              <a:buFont typeface="Wingdings" panose="05000000000000000000" pitchFamily="2" charset="2"/>
              <a:buChar char="ü"/>
            </a:pPr>
            <a:r>
              <a:rPr lang="en-US" i="1" dirty="0"/>
              <a:t>“I think that the two of you are not really disagreeing with </a:t>
            </a:r>
            <a:r>
              <a:rPr lang="en-US" i="1" dirty="0" smtClean="0"/>
              <a:t>		                              each </a:t>
            </a:r>
            <a:r>
              <a:rPr lang="en-US" i="1" dirty="0"/>
              <a:t>other but are just bring out two different perspectives </a:t>
            </a:r>
            <a:r>
              <a:rPr lang="en-US" i="1" dirty="0" smtClean="0"/>
              <a:t>		                            about </a:t>
            </a:r>
            <a:r>
              <a:rPr lang="en-US" i="1" dirty="0"/>
              <a:t>a tough issue.”</a:t>
            </a:r>
            <a:endParaRPr lang="en-US" dirty="0"/>
          </a:p>
          <a:p>
            <a:pPr>
              <a:buFont typeface="Wingdings" panose="05000000000000000000" pitchFamily="2" charset="2"/>
              <a:buChar char="v"/>
            </a:pPr>
            <a:endParaRPr lang="en-US" dirty="0"/>
          </a:p>
        </p:txBody>
      </p:sp>
      <p:pic>
        <p:nvPicPr>
          <p:cNvPr id="3" name="Picture 2"/>
          <p:cNvPicPr>
            <a:picLocks noChangeAspect="1"/>
          </p:cNvPicPr>
          <p:nvPr/>
        </p:nvPicPr>
        <p:blipFill>
          <a:blip r:embed="rId2"/>
          <a:stretch>
            <a:fillRect/>
          </a:stretch>
        </p:blipFill>
        <p:spPr>
          <a:xfrm>
            <a:off x="7109234" y="1352550"/>
            <a:ext cx="1582048" cy="1008975"/>
          </a:xfrm>
          <a:prstGeom prst="rect">
            <a:avLst/>
          </a:prstGeom>
        </p:spPr>
      </p:pic>
      <p:pic>
        <p:nvPicPr>
          <p:cNvPr id="4" name="Picture 3"/>
          <p:cNvPicPr>
            <a:picLocks noChangeAspect="1"/>
          </p:cNvPicPr>
          <p:nvPr/>
        </p:nvPicPr>
        <p:blipFill rotWithShape="1">
          <a:blip r:embed="rId3"/>
          <a:srcRect l="1483"/>
          <a:stretch/>
        </p:blipFill>
        <p:spPr>
          <a:xfrm>
            <a:off x="6400800" y="3486150"/>
            <a:ext cx="2209801" cy="1306035"/>
          </a:xfrm>
          <a:prstGeom prst="rect">
            <a:avLst/>
          </a:prstGeom>
        </p:spPr>
      </p:pic>
    </p:spTree>
    <p:extLst>
      <p:ext uri="{BB962C8B-B14F-4D97-AF65-F5344CB8AC3E}">
        <p14:creationId xmlns:p14="http://schemas.microsoft.com/office/powerpoint/2010/main" val="70489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r>
              <a:rPr lang="en-US" dirty="0" smtClean="0"/>
              <a:t>Group Discussion Tips</a:t>
            </a:r>
            <a:endParaRPr lang="en-US" dirty="0"/>
          </a:p>
        </p:txBody>
      </p:sp>
      <p:sp>
        <p:nvSpPr>
          <p:cNvPr id="6" name="Content Placeholder 5"/>
          <p:cNvSpPr>
            <a:spLocks noGrp="1"/>
          </p:cNvSpPr>
          <p:nvPr>
            <p:ph idx="1"/>
          </p:nvPr>
        </p:nvSpPr>
        <p:spPr>
          <a:xfrm>
            <a:off x="304800" y="801218"/>
            <a:ext cx="8382000" cy="4132732"/>
          </a:xfrm>
        </p:spPr>
        <p:txBody>
          <a:bodyPr>
            <a:normAutofit fontScale="85000" lnSpcReduction="20000"/>
          </a:bodyPr>
          <a:lstStyle/>
          <a:p>
            <a:pPr lvl="0">
              <a:buFont typeface="Wingdings" panose="05000000000000000000" pitchFamily="2" charset="2"/>
              <a:buChar char="v"/>
            </a:pPr>
            <a:r>
              <a:rPr lang="en-US" dirty="0" smtClean="0"/>
              <a:t>Synthesize</a:t>
            </a:r>
          </a:p>
          <a:p>
            <a:pPr lvl="1">
              <a:buFont typeface="Wingdings" panose="05000000000000000000" pitchFamily="2" charset="2"/>
              <a:buChar char="Ø"/>
            </a:pPr>
            <a:r>
              <a:rPr lang="en-US" dirty="0" smtClean="0"/>
              <a:t>Pull </a:t>
            </a:r>
            <a:r>
              <a:rPr lang="en-US" dirty="0"/>
              <a:t>together ideas, showing their relationship to each </a:t>
            </a:r>
            <a:r>
              <a:rPr lang="en-US" dirty="0" smtClean="0"/>
              <a:t>other </a:t>
            </a:r>
            <a:endParaRPr lang="en-US" dirty="0"/>
          </a:p>
          <a:p>
            <a:pPr lvl="2">
              <a:buFont typeface="Wingdings" panose="05000000000000000000" pitchFamily="2" charset="2"/>
              <a:buChar char="ü"/>
            </a:pPr>
            <a:r>
              <a:rPr lang="en-US" i="1" dirty="0"/>
              <a:t>“What you’re saying now ties back to what we discussed at the beginning…”</a:t>
            </a:r>
            <a:endParaRPr lang="en-US" dirty="0"/>
          </a:p>
          <a:p>
            <a:pPr lvl="0">
              <a:buFont typeface="Wingdings" panose="05000000000000000000" pitchFamily="2" charset="2"/>
              <a:buChar char="v"/>
            </a:pPr>
            <a:r>
              <a:rPr lang="en-US" dirty="0" smtClean="0"/>
              <a:t>Summarize</a:t>
            </a:r>
          </a:p>
          <a:p>
            <a:pPr lvl="1">
              <a:buFont typeface="Wingdings" panose="05000000000000000000" pitchFamily="2" charset="2"/>
              <a:buChar char="Ø"/>
            </a:pPr>
            <a:r>
              <a:rPr lang="en-US" dirty="0" smtClean="0"/>
              <a:t>Summarize </a:t>
            </a:r>
            <a:r>
              <a:rPr lang="en-US" dirty="0"/>
              <a:t>(and record) the major view of the </a:t>
            </a:r>
            <a:r>
              <a:rPr lang="en-US" dirty="0" smtClean="0"/>
              <a:t>group</a:t>
            </a:r>
            <a:endParaRPr lang="en-US" dirty="0"/>
          </a:p>
          <a:p>
            <a:pPr lvl="2">
              <a:buFont typeface="Wingdings" panose="05000000000000000000" pitchFamily="2" charset="2"/>
              <a:buChar char="ü"/>
            </a:pPr>
            <a:r>
              <a:rPr lang="en-US" i="1" dirty="0"/>
              <a:t>“So here’s what you’re saying…”</a:t>
            </a:r>
            <a:endParaRPr lang="en-US" dirty="0"/>
          </a:p>
          <a:p>
            <a:pPr lvl="0">
              <a:buFont typeface="Wingdings" panose="05000000000000000000" pitchFamily="2" charset="2"/>
              <a:buChar char="v"/>
            </a:pPr>
            <a:r>
              <a:rPr lang="en-US" dirty="0" smtClean="0"/>
              <a:t>Containment</a:t>
            </a:r>
          </a:p>
          <a:p>
            <a:pPr lvl="1">
              <a:buFont typeface="Wingdings" panose="05000000000000000000" pitchFamily="2" charset="2"/>
              <a:buChar char="Ø"/>
            </a:pPr>
            <a:r>
              <a:rPr lang="en-US" dirty="0" smtClean="0"/>
              <a:t>Sometimes</a:t>
            </a:r>
            <a:r>
              <a:rPr lang="en-US" dirty="0"/>
              <a:t>, one or more individuals will try to “run the show”, </a:t>
            </a:r>
            <a:r>
              <a:rPr lang="en-US" dirty="0" smtClean="0"/>
              <a:t>	                                              dominating </a:t>
            </a:r>
            <a:r>
              <a:rPr lang="en-US" dirty="0"/>
              <a:t>the </a:t>
            </a:r>
            <a:r>
              <a:rPr lang="en-US" dirty="0" smtClean="0"/>
              <a:t>discussion</a:t>
            </a:r>
          </a:p>
          <a:p>
            <a:pPr lvl="1">
              <a:buFont typeface="Wingdings" panose="05000000000000000000" pitchFamily="2" charset="2"/>
              <a:buChar char="Ø"/>
            </a:pPr>
            <a:r>
              <a:rPr lang="en-US" dirty="0" smtClean="0"/>
              <a:t>It’s </a:t>
            </a:r>
            <a:r>
              <a:rPr lang="en-US" dirty="0"/>
              <a:t>important that you make the room a safe place for all, and that will mean containing the big </a:t>
            </a:r>
            <a:r>
              <a:rPr lang="en-US" dirty="0" smtClean="0"/>
              <a:t>talkers  </a:t>
            </a:r>
            <a:endParaRPr lang="en-US" dirty="0"/>
          </a:p>
          <a:p>
            <a:pPr lvl="2">
              <a:buFont typeface="Wingdings" panose="05000000000000000000" pitchFamily="2" charset="2"/>
              <a:buChar char="ü"/>
            </a:pPr>
            <a:r>
              <a:rPr lang="en-US" i="1" dirty="0"/>
              <a:t>“Again, you are bringing a lot of really interesting stuff to the table. But if you could help me out, I really want to make sure everyone gets a change to contribute. I promise we’ll get back to you</a:t>
            </a:r>
            <a:r>
              <a:rPr lang="en-US" i="1" dirty="0" smtClean="0"/>
              <a:t>.”</a:t>
            </a:r>
            <a:endParaRPr lang="en-US" dirty="0"/>
          </a:p>
          <a:p>
            <a:pPr lvl="2">
              <a:buFont typeface="Wingdings" panose="05000000000000000000" pitchFamily="2" charset="2"/>
              <a:buChar char="ü"/>
            </a:pPr>
            <a:r>
              <a:rPr lang="en-US" i="1" dirty="0" smtClean="0"/>
              <a:t>"In </a:t>
            </a:r>
            <a:r>
              <a:rPr lang="en-US" i="1" dirty="0"/>
              <a:t>order to accomplish our goal today, we really need to move on. Perhaps we can go back </a:t>
            </a:r>
            <a:r>
              <a:rPr lang="en-US" i="1" dirty="0" smtClean="0"/>
              <a:t>o </a:t>
            </a:r>
            <a:r>
              <a:rPr lang="en-US" i="1" dirty="0"/>
              <a:t>this topic later</a:t>
            </a:r>
            <a:r>
              <a:rPr lang="en-US" i="1" dirty="0" smtClean="0"/>
              <a:t>.“</a:t>
            </a:r>
            <a:endParaRPr lang="en-US" dirty="0"/>
          </a:p>
          <a:p>
            <a:pPr lvl="2">
              <a:buFont typeface="Wingdings" panose="05000000000000000000" pitchFamily="2" charset="2"/>
              <a:buChar char="ü"/>
            </a:pPr>
            <a:r>
              <a:rPr lang="en-US" i="1" dirty="0" smtClean="0"/>
              <a:t>Avoid </a:t>
            </a:r>
            <a:r>
              <a:rPr lang="en-US" i="1" dirty="0"/>
              <a:t>statements like, “Let’s hear from someone else other than Rick.” Instead, if you determine you have 1-2 louder people in the group, set a broader expectation like, “Let’s hear perspectives from four different people on this</a:t>
            </a:r>
            <a:r>
              <a:rPr lang="en-US" i="1" dirty="0" smtClean="0"/>
              <a:t>.”</a:t>
            </a:r>
            <a:endParaRPr lang="en-US" dirty="0"/>
          </a:p>
        </p:txBody>
      </p:sp>
      <p:pic>
        <p:nvPicPr>
          <p:cNvPr id="3" name="Picture 2"/>
          <p:cNvPicPr>
            <a:picLocks noChangeAspect="1"/>
          </p:cNvPicPr>
          <p:nvPr/>
        </p:nvPicPr>
        <p:blipFill>
          <a:blip r:embed="rId2"/>
          <a:stretch>
            <a:fillRect/>
          </a:stretch>
        </p:blipFill>
        <p:spPr>
          <a:xfrm>
            <a:off x="7504692" y="742950"/>
            <a:ext cx="1463949" cy="1179981"/>
          </a:xfrm>
          <a:prstGeom prst="rect">
            <a:avLst/>
          </a:prstGeom>
        </p:spPr>
      </p:pic>
      <p:pic>
        <p:nvPicPr>
          <p:cNvPr id="4" name="Picture 3"/>
          <p:cNvPicPr>
            <a:picLocks noChangeAspect="1"/>
          </p:cNvPicPr>
          <p:nvPr/>
        </p:nvPicPr>
        <p:blipFill>
          <a:blip r:embed="rId3"/>
          <a:stretch>
            <a:fillRect/>
          </a:stretch>
        </p:blipFill>
        <p:spPr>
          <a:xfrm>
            <a:off x="6172200" y="1581150"/>
            <a:ext cx="1303917" cy="1278060"/>
          </a:xfrm>
          <a:prstGeom prst="rect">
            <a:avLst/>
          </a:prstGeom>
        </p:spPr>
      </p:pic>
    </p:spTree>
    <p:extLst>
      <p:ext uri="{BB962C8B-B14F-4D97-AF65-F5344CB8AC3E}">
        <p14:creationId xmlns:p14="http://schemas.microsoft.com/office/powerpoint/2010/main" val="89515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r>
              <a:rPr lang="en-US" dirty="0" smtClean="0"/>
              <a:t>Group Discussion Tips</a:t>
            </a:r>
            <a:endParaRPr lang="en-US" dirty="0"/>
          </a:p>
        </p:txBody>
      </p:sp>
      <p:sp>
        <p:nvSpPr>
          <p:cNvPr id="6" name="Content Placeholder 5"/>
          <p:cNvSpPr>
            <a:spLocks noGrp="1"/>
          </p:cNvSpPr>
          <p:nvPr>
            <p:ph idx="1"/>
          </p:nvPr>
        </p:nvSpPr>
        <p:spPr>
          <a:xfrm>
            <a:off x="304800" y="801218"/>
            <a:ext cx="8382000" cy="4132732"/>
          </a:xfrm>
        </p:spPr>
        <p:txBody>
          <a:bodyPr/>
          <a:lstStyle/>
          <a:p>
            <a:pPr lvl="0">
              <a:buFont typeface="Wingdings" panose="05000000000000000000" pitchFamily="2" charset="2"/>
              <a:buChar char="v"/>
            </a:pPr>
            <a:r>
              <a:rPr lang="en-US" dirty="0" smtClean="0"/>
              <a:t>Protection</a:t>
            </a:r>
          </a:p>
          <a:p>
            <a:pPr lvl="1">
              <a:buFont typeface="Wingdings" panose="05000000000000000000" pitchFamily="2" charset="2"/>
              <a:buChar char="Ø"/>
            </a:pPr>
            <a:r>
              <a:rPr lang="en-US" dirty="0" smtClean="0"/>
              <a:t>There </a:t>
            </a:r>
            <a:r>
              <a:rPr lang="en-US" dirty="0"/>
              <a:t>is a strong likelihood that there will be </a:t>
            </a:r>
            <a:r>
              <a:rPr lang="en-US" dirty="0" smtClean="0"/>
              <a:t>		                                      members </a:t>
            </a:r>
            <a:r>
              <a:rPr lang="en-US" dirty="0"/>
              <a:t>of your group who have been touched </a:t>
            </a:r>
            <a:r>
              <a:rPr lang="en-US" dirty="0" smtClean="0"/>
              <a:t>			                           directly </a:t>
            </a:r>
            <a:r>
              <a:rPr lang="en-US" dirty="0"/>
              <a:t>or indirectly by this </a:t>
            </a:r>
            <a:r>
              <a:rPr lang="en-US" dirty="0" smtClean="0"/>
              <a:t>topics</a:t>
            </a:r>
          </a:p>
          <a:p>
            <a:pPr lvl="1">
              <a:buFont typeface="Wingdings" panose="05000000000000000000" pitchFamily="2" charset="2"/>
              <a:buChar char="Ø"/>
            </a:pPr>
            <a:r>
              <a:rPr lang="en-US" dirty="0" smtClean="0"/>
              <a:t>This </a:t>
            </a:r>
            <a:r>
              <a:rPr lang="en-US" dirty="0"/>
              <a:t>may prompt some to be more vocal and </a:t>
            </a:r>
            <a:r>
              <a:rPr lang="en-US" dirty="0" smtClean="0"/>
              <a:t>others	                                                         </a:t>
            </a:r>
            <a:r>
              <a:rPr lang="en-US" dirty="0"/>
              <a:t>more </a:t>
            </a:r>
            <a:r>
              <a:rPr lang="en-US" dirty="0" smtClean="0"/>
              <a:t>introverted, be </a:t>
            </a:r>
            <a:r>
              <a:rPr lang="en-US" dirty="0"/>
              <a:t>sensitive to what may drive either </a:t>
            </a:r>
            <a:r>
              <a:rPr lang="en-US" dirty="0" smtClean="0"/>
              <a:t>behavior</a:t>
            </a:r>
          </a:p>
          <a:p>
            <a:pPr lvl="1">
              <a:buFont typeface="Wingdings" panose="05000000000000000000" pitchFamily="2" charset="2"/>
              <a:buChar char="Ø"/>
            </a:pPr>
            <a:r>
              <a:rPr lang="en-US" dirty="0" smtClean="0"/>
              <a:t>Don’t </a:t>
            </a:r>
            <a:r>
              <a:rPr lang="en-US" dirty="0"/>
              <a:t>insist that quieter people </a:t>
            </a:r>
            <a:r>
              <a:rPr lang="en-US" dirty="0" smtClean="0"/>
              <a:t>speak</a:t>
            </a:r>
          </a:p>
          <a:p>
            <a:pPr lvl="1">
              <a:buFont typeface="Wingdings" panose="05000000000000000000" pitchFamily="2" charset="2"/>
              <a:buChar char="Ø"/>
            </a:pPr>
            <a:r>
              <a:rPr lang="en-US" dirty="0" smtClean="0"/>
              <a:t>Watch </a:t>
            </a:r>
            <a:r>
              <a:rPr lang="en-US" dirty="0"/>
              <a:t>for eye-contact, facial expressions, and subtle motions that the quieter people might make when they are ready to talk — and then ensure that have a chance to </a:t>
            </a:r>
            <a:r>
              <a:rPr lang="en-US" dirty="0" smtClean="0"/>
              <a:t>speak</a:t>
            </a:r>
          </a:p>
          <a:p>
            <a:pPr lvl="2">
              <a:buFont typeface="Wingdings" panose="05000000000000000000" pitchFamily="2" charset="2"/>
              <a:buChar char="ü"/>
            </a:pPr>
            <a:r>
              <a:rPr lang="en-US" i="1" dirty="0"/>
              <a:t>“I know this is a hard topic for some people to talk about. I just want to reiterate that we really want to hear everyone’s perspective, with as much as they feel comfortable in sharing.”</a:t>
            </a:r>
            <a:endParaRPr lang="en-US" dirty="0"/>
          </a:p>
          <a:p>
            <a:pPr marL="914400" lvl="2" indent="0">
              <a:buNone/>
            </a:pPr>
            <a:endParaRPr lang="en-US" dirty="0"/>
          </a:p>
          <a:p>
            <a:pPr>
              <a:buFont typeface="Wingdings" panose="05000000000000000000" pitchFamily="2" charset="2"/>
              <a:buChar char="v"/>
            </a:pPr>
            <a:endParaRPr lang="en-US" dirty="0"/>
          </a:p>
        </p:txBody>
      </p:sp>
      <p:pic>
        <p:nvPicPr>
          <p:cNvPr id="7" name="Picture 6"/>
          <p:cNvPicPr>
            <a:picLocks noChangeAspect="1"/>
          </p:cNvPicPr>
          <p:nvPr/>
        </p:nvPicPr>
        <p:blipFill>
          <a:blip r:embed="rId2"/>
          <a:stretch>
            <a:fillRect/>
          </a:stretch>
        </p:blipFill>
        <p:spPr>
          <a:xfrm>
            <a:off x="7162800" y="801218"/>
            <a:ext cx="1764792" cy="1600200"/>
          </a:xfrm>
          <a:prstGeom prst="rect">
            <a:avLst/>
          </a:prstGeom>
        </p:spPr>
      </p:pic>
    </p:spTree>
    <p:extLst>
      <p:ext uri="{BB962C8B-B14F-4D97-AF65-F5344CB8AC3E}">
        <p14:creationId xmlns:p14="http://schemas.microsoft.com/office/powerpoint/2010/main" val="60341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latin typeface="Calibri" panose="020F0502020204030204" pitchFamily="34" charset="0"/>
                <a:cs typeface="Calibri" panose="020F0502020204030204" pitchFamily="34" charset="0"/>
              </a:rPr>
              <a:t>Final Thoughts</a:t>
            </a:r>
            <a:endParaRPr lang="en-US" sz="26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294967295"/>
          </p:nvPr>
        </p:nvSpPr>
        <p:spPr/>
        <p:txBody>
          <a:bodyPr/>
          <a:lstStyle/>
          <a:p>
            <a:pPr defTabSz="685800">
              <a:defRPr/>
            </a:pPr>
            <a:fld id="{06EC7D82-2055-4339-8CC9-F29A7C5867A4}" type="slidenum">
              <a:rPr lang="en-US" sz="1350">
                <a:solidFill>
                  <a:srgbClr val="FFFFFF">
                    <a:lumMod val="50000"/>
                  </a:srgbClr>
                </a:solidFill>
                <a:latin typeface="Arial"/>
              </a:rPr>
              <a:pPr defTabSz="685800">
                <a:defRPr/>
              </a:pPr>
              <a:t>18</a:t>
            </a:fld>
            <a:endParaRPr lang="en-US" sz="1350" dirty="0">
              <a:solidFill>
                <a:srgbClr val="808080"/>
              </a:solidFill>
              <a:latin typeface="Arial"/>
            </a:endParaRPr>
          </a:p>
        </p:txBody>
      </p:sp>
      <p:pic>
        <p:nvPicPr>
          <p:cNvPr id="6" name="Picture 5"/>
          <p:cNvPicPr>
            <a:picLocks noChangeAspect="1"/>
          </p:cNvPicPr>
          <p:nvPr/>
        </p:nvPicPr>
        <p:blipFill>
          <a:blip r:embed="rId3"/>
          <a:stretch>
            <a:fillRect/>
          </a:stretch>
        </p:blipFill>
        <p:spPr>
          <a:xfrm>
            <a:off x="2667000" y="3129920"/>
            <a:ext cx="3657600" cy="1985005"/>
          </a:xfrm>
          <a:prstGeom prst="rect">
            <a:avLst/>
          </a:prstGeom>
        </p:spPr>
      </p:pic>
      <p:sp>
        <p:nvSpPr>
          <p:cNvPr id="4" name="Rectangle 3"/>
          <p:cNvSpPr/>
          <p:nvPr/>
        </p:nvSpPr>
        <p:spPr>
          <a:xfrm>
            <a:off x="228600" y="980985"/>
            <a:ext cx="8382000" cy="2031325"/>
          </a:xfrm>
          <a:prstGeom prst="rect">
            <a:avLst/>
          </a:prstGeom>
        </p:spPr>
        <p:txBody>
          <a:bodyPr wrap="square">
            <a:spAutoFit/>
          </a:bodyPr>
          <a:lstStyle/>
          <a:p>
            <a:pPr marL="285750" lvl="0" indent="-285750">
              <a:buFont typeface="Wingdings" panose="05000000000000000000" pitchFamily="2" charset="2"/>
              <a:buChar char="v"/>
            </a:pPr>
            <a:r>
              <a:rPr lang="en-US" b="1" dirty="0"/>
              <a:t>Remember,</a:t>
            </a:r>
            <a:r>
              <a:rPr lang="en-US" dirty="0"/>
              <a:t> offer all members the opportunity to go to the </a:t>
            </a:r>
            <a:r>
              <a:rPr lang="en-US" u="sng" dirty="0">
                <a:hlinkClick r:id="rId4"/>
              </a:rPr>
              <a:t>https://www.resilience.af.mil/OpTHURSDAY</a:t>
            </a:r>
            <a:r>
              <a:rPr lang="en-US" dirty="0"/>
              <a:t> to fill out the feedback sheet and submit directly to HAF/A1Z or if they choose, submit via email to: </a:t>
            </a:r>
            <a:r>
              <a:rPr lang="en-US" u="sng" dirty="0">
                <a:hlinkClick r:id="rId5"/>
              </a:rPr>
              <a:t>usaf.resilience@mail.mil</a:t>
            </a:r>
            <a:r>
              <a:rPr lang="en-US" dirty="0"/>
              <a:t> </a:t>
            </a:r>
          </a:p>
          <a:p>
            <a:r>
              <a:rPr lang="en-US" i="1" dirty="0"/>
              <a:t> </a:t>
            </a:r>
            <a:endParaRPr lang="en-US" dirty="0"/>
          </a:p>
          <a:p>
            <a:pPr marL="285750" indent="-285750">
              <a:buFont typeface="Wingdings" panose="05000000000000000000" pitchFamily="2" charset="2"/>
              <a:buChar char="v"/>
            </a:pPr>
            <a:r>
              <a:rPr lang="en-US" dirty="0"/>
              <a:t>While there is no way to give you all the answer to all of the questions you may have about facilitating small group discussion, we hope this provides you with a solid foundation from which to begin.</a:t>
            </a:r>
          </a:p>
        </p:txBody>
      </p:sp>
    </p:spTree>
    <p:extLst>
      <p:ext uri="{BB962C8B-B14F-4D97-AF65-F5344CB8AC3E}">
        <p14:creationId xmlns:p14="http://schemas.microsoft.com/office/powerpoint/2010/main" val="319387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2362200" y="742950"/>
            <a:ext cx="4433420" cy="4348162"/>
          </a:xfrm>
          <a:prstGeom prst="rect">
            <a:avLst/>
          </a:prstGeom>
        </p:spPr>
      </p:pic>
    </p:spTree>
    <p:extLst>
      <p:ext uri="{BB962C8B-B14F-4D97-AF65-F5344CB8AC3E}">
        <p14:creationId xmlns:p14="http://schemas.microsoft.com/office/powerpoint/2010/main" val="190964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Purpose</a:t>
            </a:r>
            <a:endParaRPr lang="en-US" sz="2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Facilitation might seem intimidating and this topic can be challenging therefore we have put together this training presentation about facilitating a group discussion to assist you in leading your small group discussions.</a:t>
            </a:r>
          </a:p>
          <a:p>
            <a:pPr lvl="1">
              <a:buFont typeface="Wingdings" panose="05000000000000000000" pitchFamily="2" charset="2"/>
              <a:buChar char="Ø"/>
            </a:pPr>
            <a:r>
              <a:rPr lang="en-US" dirty="0" smtClean="0"/>
              <a:t>Role of Facilitator</a:t>
            </a:r>
          </a:p>
          <a:p>
            <a:pPr lvl="1">
              <a:buFont typeface="Wingdings" panose="05000000000000000000" pitchFamily="2" charset="2"/>
              <a:buChar char="Ø"/>
            </a:pPr>
            <a:r>
              <a:rPr lang="en-US" dirty="0"/>
              <a:t>Starting Off</a:t>
            </a:r>
          </a:p>
          <a:p>
            <a:pPr lvl="1">
              <a:buFont typeface="Wingdings" panose="05000000000000000000" pitchFamily="2" charset="2"/>
              <a:buChar char="Ø"/>
            </a:pPr>
            <a:r>
              <a:rPr lang="en-US" dirty="0" smtClean="0"/>
              <a:t>Facilitation Tips</a:t>
            </a:r>
          </a:p>
          <a:p>
            <a:endParaRPr lang="en-US" dirty="0">
              <a:solidFill>
                <a:schemeClr val="accent2">
                  <a:lumMod val="60000"/>
                  <a:lumOff val="40000"/>
                </a:schemeClr>
              </a:solidFill>
            </a:endParaRPr>
          </a:p>
        </p:txBody>
      </p:sp>
      <p:pic>
        <p:nvPicPr>
          <p:cNvPr id="5" name="Picture 4"/>
          <p:cNvPicPr>
            <a:picLocks noChangeAspect="1"/>
          </p:cNvPicPr>
          <p:nvPr/>
        </p:nvPicPr>
        <p:blipFill>
          <a:blip r:embed="rId3"/>
          <a:stretch>
            <a:fillRect/>
          </a:stretch>
        </p:blipFill>
        <p:spPr>
          <a:xfrm>
            <a:off x="3733800" y="1809750"/>
            <a:ext cx="4459941" cy="3039662"/>
          </a:xfrm>
          <a:prstGeom prst="rect">
            <a:avLst/>
          </a:prstGeom>
        </p:spPr>
      </p:pic>
    </p:spTree>
    <p:extLst>
      <p:ext uri="{BB962C8B-B14F-4D97-AF65-F5344CB8AC3E}">
        <p14:creationId xmlns:p14="http://schemas.microsoft.com/office/powerpoint/2010/main" val="1160520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166"/>
          <a:stretch/>
        </p:blipFill>
        <p:spPr>
          <a:xfrm>
            <a:off x="990600" y="1276350"/>
            <a:ext cx="7017488" cy="3429000"/>
          </a:xfrm>
          <a:prstGeom prst="rect">
            <a:avLst/>
          </a:prstGeom>
        </p:spPr>
      </p:pic>
      <p:sp>
        <p:nvSpPr>
          <p:cNvPr id="2" name="Title 1"/>
          <p:cNvSpPr>
            <a:spLocks noGrp="1"/>
          </p:cNvSpPr>
          <p:nvPr>
            <p:ph type="title"/>
          </p:nvPr>
        </p:nvSpPr>
        <p:spPr/>
        <p:txBody>
          <a:bodyPr>
            <a:normAutofit/>
          </a:bodyPr>
          <a:lstStyle/>
          <a:p>
            <a:endParaRPr lang="en-US" sz="2600" dirty="0"/>
          </a:p>
        </p:txBody>
      </p:sp>
      <p:sp>
        <p:nvSpPr>
          <p:cNvPr id="3" name="Content Placeholder 2"/>
          <p:cNvSpPr>
            <a:spLocks noGrp="1"/>
          </p:cNvSpPr>
          <p:nvPr>
            <p:ph idx="1"/>
          </p:nvPr>
        </p:nvSpPr>
        <p:spPr>
          <a:xfrm>
            <a:off x="304800" y="742950"/>
            <a:ext cx="8458200" cy="4191000"/>
          </a:xfrm>
        </p:spPr>
        <p:txBody>
          <a:bodyPr>
            <a:normAutofit/>
          </a:bodyPr>
          <a:lstStyle/>
          <a:p>
            <a:pPr marL="0" indent="0" algn="ctr">
              <a:buNone/>
            </a:pPr>
            <a:r>
              <a:rPr lang="en-US" sz="3200" dirty="0" smtClean="0"/>
              <a:t>Understanding </a:t>
            </a:r>
            <a:r>
              <a:rPr lang="en-US" sz="3200" dirty="0"/>
              <a:t>the </a:t>
            </a:r>
            <a:r>
              <a:rPr lang="en-US" sz="3200" dirty="0" smtClean="0"/>
              <a:t>Role </a:t>
            </a:r>
            <a:r>
              <a:rPr lang="en-US" sz="3200" dirty="0"/>
              <a:t>of the Facilitator</a:t>
            </a:r>
          </a:p>
          <a:p>
            <a:pPr marL="0" indent="0" algn="ctr">
              <a:buNone/>
            </a:pPr>
            <a:endParaRPr lang="en-US" sz="3200" dirty="0" smtClean="0"/>
          </a:p>
        </p:txBody>
      </p:sp>
    </p:spTree>
    <p:extLst>
      <p:ext uri="{BB962C8B-B14F-4D97-AF65-F5344CB8AC3E}">
        <p14:creationId xmlns:p14="http://schemas.microsoft.com/office/powerpoint/2010/main" val="4261913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Understanding the Role of the Facilitator</a:t>
            </a:r>
            <a:endParaRPr lang="en-US" sz="2600" dirty="0"/>
          </a:p>
        </p:txBody>
      </p:sp>
      <p:sp>
        <p:nvSpPr>
          <p:cNvPr id="3" name="Content Placeholder 2"/>
          <p:cNvSpPr>
            <a:spLocks noGrp="1"/>
          </p:cNvSpPr>
          <p:nvPr>
            <p:ph idx="1"/>
          </p:nvPr>
        </p:nvSpPr>
        <p:spPr>
          <a:xfrm>
            <a:off x="304800" y="801218"/>
            <a:ext cx="8534400" cy="4208932"/>
          </a:xfrm>
        </p:spPr>
        <p:txBody>
          <a:bodyPr>
            <a:normAutofit fontScale="85000" lnSpcReduction="10000"/>
          </a:bodyPr>
          <a:lstStyle/>
          <a:p>
            <a:pPr>
              <a:buFont typeface="Wingdings" panose="05000000000000000000" pitchFamily="2" charset="2"/>
              <a:buChar char="v"/>
            </a:pPr>
            <a:r>
              <a:rPr lang="en-US" dirty="0" smtClean="0"/>
              <a:t>Stay Neutral</a:t>
            </a:r>
          </a:p>
          <a:p>
            <a:pPr lvl="1">
              <a:buFont typeface="Wingdings" panose="05000000000000000000" pitchFamily="2" charset="2"/>
              <a:buChar char="Ø"/>
            </a:pPr>
            <a:r>
              <a:rPr lang="en-US" dirty="0" smtClean="0"/>
              <a:t>Your role is to create the process and conditions that enable the group                                                to discuss the topic openly</a:t>
            </a:r>
          </a:p>
          <a:p>
            <a:pPr lvl="1">
              <a:buFont typeface="Wingdings" panose="05000000000000000000" pitchFamily="2" charset="2"/>
              <a:buChar char="Ø"/>
            </a:pPr>
            <a:r>
              <a:rPr lang="en-US" dirty="0" smtClean="0"/>
              <a:t>Conduct the discussion without trying to direct the group to a particular                            outcome</a:t>
            </a:r>
          </a:p>
          <a:p>
            <a:pPr lvl="1">
              <a:buFont typeface="Wingdings" panose="05000000000000000000" pitchFamily="2" charset="2"/>
              <a:buChar char="Ø"/>
            </a:pPr>
            <a:r>
              <a:rPr lang="en-US" dirty="0"/>
              <a:t>This does not mean that you are neutral and have no opinions, but as a </a:t>
            </a:r>
            <a:r>
              <a:rPr lang="en-US" dirty="0" smtClean="0"/>
              <a:t>facilitator                                      </a:t>
            </a:r>
            <a:r>
              <a:rPr lang="en-US" dirty="0"/>
              <a:t>you need to play an objective </a:t>
            </a:r>
            <a:r>
              <a:rPr lang="en-US" dirty="0" smtClean="0"/>
              <a:t>role</a:t>
            </a:r>
            <a:endParaRPr lang="en-US" b="0" dirty="0" smtClean="0"/>
          </a:p>
          <a:p>
            <a:pPr>
              <a:buFont typeface="Wingdings" panose="05000000000000000000" pitchFamily="2" charset="2"/>
              <a:buChar char="v"/>
            </a:pPr>
            <a:r>
              <a:rPr lang="en-US" dirty="0" smtClean="0"/>
              <a:t>Achieve the learning objectives</a:t>
            </a:r>
          </a:p>
          <a:p>
            <a:pPr lvl="1">
              <a:buFont typeface="Wingdings" panose="05000000000000000000" pitchFamily="2" charset="2"/>
              <a:buChar char="Ø"/>
            </a:pPr>
            <a:r>
              <a:rPr lang="en-US" dirty="0" smtClean="0"/>
              <a:t>You </a:t>
            </a:r>
            <a:r>
              <a:rPr lang="en-US" dirty="0"/>
              <a:t>should strive to bring out the voices in the </a:t>
            </a:r>
            <a:r>
              <a:rPr lang="en-US" dirty="0" smtClean="0"/>
              <a:t>group</a:t>
            </a:r>
            <a:endParaRPr lang="en-US" dirty="0"/>
          </a:p>
          <a:p>
            <a:pPr lvl="1">
              <a:buFont typeface="Wingdings" panose="05000000000000000000" pitchFamily="2" charset="2"/>
              <a:buChar char="Ø"/>
            </a:pPr>
            <a:r>
              <a:rPr lang="en-US" dirty="0" smtClean="0"/>
              <a:t>Allow the group to explore the subject but it is your job                                                                                        to ensure all talking points are covered and feedback on each                                                        topic is gathered</a:t>
            </a:r>
          </a:p>
          <a:p>
            <a:pPr>
              <a:buFont typeface="Wingdings" panose="05000000000000000000" pitchFamily="2" charset="2"/>
              <a:buChar char="v"/>
            </a:pPr>
            <a:r>
              <a:rPr lang="en-US" dirty="0" smtClean="0"/>
              <a:t>Consider structuring the discussion, rather than allowing a free-for all, to ensure greater participation</a:t>
            </a:r>
          </a:p>
          <a:p>
            <a:pPr lvl="1">
              <a:buFont typeface="Wingdings" panose="05000000000000000000" pitchFamily="2" charset="2"/>
              <a:buChar char="Ø"/>
            </a:pPr>
            <a:r>
              <a:rPr lang="en-US" dirty="0" smtClean="0"/>
              <a:t>Round robin – go around the group allowing each person to speak in turn</a:t>
            </a:r>
          </a:p>
          <a:p>
            <a:pPr lvl="1">
              <a:buFont typeface="Wingdings" panose="05000000000000000000" pitchFamily="2" charset="2"/>
              <a:buChar char="Ø"/>
            </a:pPr>
            <a:r>
              <a:rPr lang="en-US" dirty="0" smtClean="0"/>
              <a:t>Smaller group discussions - break </a:t>
            </a:r>
            <a:r>
              <a:rPr lang="en-US" dirty="0"/>
              <a:t>bigger groups (9-20) into smaller groups to discuss topics and then report back to larger group</a:t>
            </a:r>
          </a:p>
          <a:p>
            <a:pPr lvl="2">
              <a:buFont typeface="Wingdings" panose="05000000000000000000" pitchFamily="2" charset="2"/>
              <a:buChar char="ü"/>
            </a:pPr>
            <a:r>
              <a:rPr lang="en-US" dirty="0"/>
              <a:t>Smaller groups </a:t>
            </a:r>
            <a:r>
              <a:rPr lang="en-US" dirty="0" smtClean="0"/>
              <a:t>ensure </a:t>
            </a:r>
            <a:r>
              <a:rPr lang="en-US" dirty="0"/>
              <a:t>greater participation </a:t>
            </a:r>
          </a:p>
          <a:p>
            <a:pPr lvl="1">
              <a:buFont typeface="Wingdings" panose="05000000000000000000" pitchFamily="2" charset="2"/>
              <a:buChar char="Ø"/>
            </a:pPr>
            <a:endParaRPr lang="en-US" dirty="0" smtClean="0"/>
          </a:p>
        </p:txBody>
      </p:sp>
      <p:pic>
        <p:nvPicPr>
          <p:cNvPr id="4" name="Picture 3"/>
          <p:cNvPicPr>
            <a:picLocks noChangeAspect="1"/>
          </p:cNvPicPr>
          <p:nvPr/>
        </p:nvPicPr>
        <p:blipFill>
          <a:blip r:embed="rId3"/>
          <a:stretch>
            <a:fillRect/>
          </a:stretch>
        </p:blipFill>
        <p:spPr>
          <a:xfrm>
            <a:off x="7696200" y="795615"/>
            <a:ext cx="1023018" cy="1192512"/>
          </a:xfrm>
          <a:prstGeom prst="rect">
            <a:avLst/>
          </a:prstGeom>
        </p:spPr>
      </p:pic>
      <p:pic>
        <p:nvPicPr>
          <p:cNvPr id="5" name="Picture 4"/>
          <p:cNvPicPr>
            <a:picLocks noChangeAspect="1"/>
          </p:cNvPicPr>
          <p:nvPr/>
        </p:nvPicPr>
        <p:blipFill>
          <a:blip r:embed="rId4"/>
          <a:stretch>
            <a:fillRect/>
          </a:stretch>
        </p:blipFill>
        <p:spPr>
          <a:xfrm>
            <a:off x="6380446" y="2227930"/>
            <a:ext cx="1315754" cy="1091912"/>
          </a:xfrm>
          <a:prstGeom prst="rect">
            <a:avLst/>
          </a:prstGeom>
        </p:spPr>
      </p:pic>
    </p:spTree>
    <p:extLst>
      <p:ext uri="{BB962C8B-B14F-4D97-AF65-F5344CB8AC3E}">
        <p14:creationId xmlns:p14="http://schemas.microsoft.com/office/powerpoint/2010/main" val="135445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Understanding the Role of the Facilitator</a:t>
            </a:r>
            <a:endParaRPr lang="en-US" sz="2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Guide the Discussion</a:t>
            </a:r>
          </a:p>
          <a:p>
            <a:pPr lvl="1">
              <a:buFont typeface="Wingdings" panose="05000000000000000000" pitchFamily="2" charset="2"/>
              <a:buChar char="Ø"/>
            </a:pPr>
            <a:r>
              <a:rPr lang="en-US" dirty="0" smtClean="0"/>
              <a:t>Focus on the group process </a:t>
            </a:r>
          </a:p>
          <a:p>
            <a:pPr lvl="2">
              <a:buFont typeface="Wingdings" panose="05000000000000000000" pitchFamily="2" charset="2"/>
              <a:buChar char="ü"/>
            </a:pPr>
            <a:r>
              <a:rPr lang="en-US" dirty="0" smtClean="0"/>
              <a:t>Is the group repeating itself?</a:t>
            </a:r>
          </a:p>
          <a:p>
            <a:pPr lvl="2">
              <a:buFont typeface="Wingdings" panose="05000000000000000000" pitchFamily="2" charset="2"/>
              <a:buChar char="ü"/>
            </a:pPr>
            <a:r>
              <a:rPr lang="en-US" dirty="0"/>
              <a:t>Are all members who wish to participating? </a:t>
            </a:r>
            <a:endParaRPr lang="en-US" dirty="0" smtClean="0"/>
          </a:p>
          <a:p>
            <a:pPr lvl="2">
              <a:buFont typeface="Wingdings" panose="05000000000000000000" pitchFamily="2" charset="2"/>
              <a:buChar char="ü"/>
            </a:pPr>
            <a:r>
              <a:rPr lang="en-US" dirty="0" smtClean="0"/>
              <a:t>Is </a:t>
            </a:r>
            <a:r>
              <a:rPr lang="en-US" dirty="0"/>
              <a:t>the discussion staying on track and on time?</a:t>
            </a:r>
            <a:endParaRPr lang="en-US" dirty="0" smtClean="0"/>
          </a:p>
          <a:p>
            <a:pPr lvl="1">
              <a:buFont typeface="Wingdings" panose="05000000000000000000" pitchFamily="2" charset="2"/>
              <a:buChar char="Ø"/>
            </a:pPr>
            <a:r>
              <a:rPr lang="en-US" dirty="0" smtClean="0"/>
              <a:t>Focus on improvement – ask for ways to improve “here is how to make it better”</a:t>
            </a:r>
          </a:p>
          <a:p>
            <a:pPr lvl="1">
              <a:buFont typeface="Wingdings" panose="05000000000000000000" pitchFamily="2" charset="2"/>
              <a:buChar char="Ø"/>
            </a:pPr>
            <a:r>
              <a:rPr lang="en-US" dirty="0" smtClean="0"/>
              <a:t>Summarize what is being said</a:t>
            </a:r>
          </a:p>
          <a:p>
            <a:pPr lvl="1">
              <a:buFont typeface="Wingdings" panose="05000000000000000000" pitchFamily="2" charset="2"/>
              <a:buChar char="Ø"/>
            </a:pPr>
            <a:r>
              <a:rPr lang="en-US" dirty="0" smtClean="0"/>
              <a:t>Ask questions to open up discussion or to think about new directions</a:t>
            </a:r>
          </a:p>
          <a:p>
            <a:pPr lvl="2">
              <a:buFont typeface="Wingdings" panose="05000000000000000000" pitchFamily="2" charset="2"/>
              <a:buChar char="ü"/>
            </a:pPr>
            <a:r>
              <a:rPr lang="en-US" dirty="0" smtClean="0"/>
              <a:t>Closed-ended questions (yes/no or factual) are useful for summarizing or reality checks</a:t>
            </a:r>
          </a:p>
          <a:p>
            <a:pPr lvl="2">
              <a:buFont typeface="Wingdings" panose="05000000000000000000" pitchFamily="2" charset="2"/>
              <a:buChar char="ü"/>
            </a:pPr>
            <a:r>
              <a:rPr lang="en-US" dirty="0" smtClean="0"/>
              <a:t>Open-ended questions (how, what, why, tell me, describe) draw people out</a:t>
            </a:r>
          </a:p>
          <a:p>
            <a:pPr marL="457200" lvl="1" indent="0">
              <a:buNone/>
            </a:pPr>
            <a:endParaRPr lang="en-US" dirty="0" smtClean="0"/>
          </a:p>
        </p:txBody>
      </p:sp>
      <p:pic>
        <p:nvPicPr>
          <p:cNvPr id="5" name="Picture 4"/>
          <p:cNvPicPr>
            <a:picLocks noChangeAspect="1"/>
          </p:cNvPicPr>
          <p:nvPr/>
        </p:nvPicPr>
        <p:blipFill rotWithShape="1">
          <a:blip r:embed="rId3"/>
          <a:srcRect t="-1727" r="826" b="1727"/>
          <a:stretch/>
        </p:blipFill>
        <p:spPr>
          <a:xfrm>
            <a:off x="5715000" y="801218"/>
            <a:ext cx="2891740" cy="1313332"/>
          </a:xfrm>
          <a:prstGeom prst="rect">
            <a:avLst/>
          </a:prstGeom>
        </p:spPr>
      </p:pic>
    </p:spTree>
    <p:extLst>
      <p:ext uri="{BB962C8B-B14F-4D97-AF65-F5344CB8AC3E}">
        <p14:creationId xmlns:p14="http://schemas.microsoft.com/office/powerpoint/2010/main" val="282080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Understanding the Role of the facilitator</a:t>
            </a:r>
            <a:endParaRPr lang="en-US" sz="2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Record the </a:t>
            </a:r>
            <a:r>
              <a:rPr lang="en-US" dirty="0" smtClean="0"/>
              <a:t>discussion </a:t>
            </a:r>
            <a:r>
              <a:rPr lang="en-US" dirty="0"/>
              <a:t>in a visible way</a:t>
            </a:r>
          </a:p>
          <a:p>
            <a:pPr lvl="1">
              <a:buFont typeface="Wingdings" panose="05000000000000000000" pitchFamily="2" charset="2"/>
              <a:buChar char="Ø"/>
            </a:pPr>
            <a:r>
              <a:rPr lang="en-US" dirty="0"/>
              <a:t>If possible, consider recording the discussion in a way that is visible to the </a:t>
            </a:r>
            <a:r>
              <a:rPr lang="en-US" dirty="0" smtClean="0"/>
              <a:t>group</a:t>
            </a:r>
          </a:p>
          <a:p>
            <a:pPr lvl="1">
              <a:buFont typeface="Wingdings" panose="05000000000000000000" pitchFamily="2" charset="2"/>
              <a:buChar char="Ø"/>
            </a:pPr>
            <a:r>
              <a:rPr lang="en-US" dirty="0" smtClean="0"/>
              <a:t>Using </a:t>
            </a:r>
            <a:r>
              <a:rPr lang="en-US" dirty="0"/>
              <a:t>flip charts or having people write their thoughts on sticky notes and adding them under the topics can be great visuals of the </a:t>
            </a:r>
            <a:r>
              <a:rPr lang="en-US" dirty="0" smtClean="0"/>
              <a:t>feedback</a:t>
            </a:r>
            <a:endParaRPr lang="en-US" sz="2200" dirty="0"/>
          </a:p>
          <a:p>
            <a:pPr lvl="1">
              <a:buFont typeface="Wingdings" panose="05000000000000000000" pitchFamily="2" charset="2"/>
              <a:buChar char="Ø"/>
            </a:pPr>
            <a:r>
              <a:rPr lang="en-US" dirty="0"/>
              <a:t>Having the discussion visible helps the group to see the progress it's making and to refer back to earlier </a:t>
            </a:r>
            <a:r>
              <a:rPr lang="en-US" dirty="0" smtClean="0"/>
              <a:t>comments</a:t>
            </a:r>
            <a:endParaRPr lang="en-US" sz="2200" dirty="0"/>
          </a:p>
          <a:p>
            <a:pPr lvl="1">
              <a:buFont typeface="Wingdings" panose="05000000000000000000" pitchFamily="2" charset="2"/>
              <a:buChar char="Ø"/>
            </a:pPr>
            <a:r>
              <a:rPr lang="en-US" dirty="0"/>
              <a:t>Note: Whenever possible, use the speaker's own words, and be sure to record everyone's comments to avoid creating tension and </a:t>
            </a:r>
            <a:r>
              <a:rPr lang="en-US" dirty="0" smtClean="0"/>
              <a:t>resistance</a:t>
            </a:r>
          </a:p>
          <a:p>
            <a:pPr lvl="1">
              <a:buFont typeface="Wingdings" panose="05000000000000000000" pitchFamily="2" charset="2"/>
              <a:buChar char="Ø"/>
            </a:pPr>
            <a:r>
              <a:rPr lang="en-US" dirty="0" smtClean="0"/>
              <a:t>Note: Having someone else write and capture ideas while you facilitate might be helpful</a:t>
            </a:r>
            <a:endParaRPr lang="en-US" dirty="0"/>
          </a:p>
        </p:txBody>
      </p:sp>
      <p:pic>
        <p:nvPicPr>
          <p:cNvPr id="6" name="Picture 5"/>
          <p:cNvPicPr>
            <a:picLocks noChangeAspect="1"/>
          </p:cNvPicPr>
          <p:nvPr/>
        </p:nvPicPr>
        <p:blipFill>
          <a:blip r:embed="rId3"/>
          <a:stretch>
            <a:fillRect/>
          </a:stretch>
        </p:blipFill>
        <p:spPr>
          <a:xfrm>
            <a:off x="2438400" y="3676810"/>
            <a:ext cx="4343400" cy="1466690"/>
          </a:xfrm>
          <a:prstGeom prst="rect">
            <a:avLst/>
          </a:prstGeom>
        </p:spPr>
      </p:pic>
    </p:spTree>
    <p:extLst>
      <p:ext uri="{BB962C8B-B14F-4D97-AF65-F5344CB8AC3E}">
        <p14:creationId xmlns:p14="http://schemas.microsoft.com/office/powerpoint/2010/main" val="350088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Understanding the Role of the Facilitator</a:t>
            </a:r>
            <a:endParaRPr lang="en-US" sz="2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Ensure Productive Group </a:t>
            </a:r>
            <a:r>
              <a:rPr lang="en-US" dirty="0"/>
              <a:t>B</a:t>
            </a:r>
            <a:r>
              <a:rPr lang="en-US" dirty="0" smtClean="0"/>
              <a:t>ehaviors</a:t>
            </a:r>
          </a:p>
          <a:p>
            <a:pPr lvl="1">
              <a:buFont typeface="Wingdings" panose="05000000000000000000" pitchFamily="2" charset="2"/>
              <a:buChar char="Ø"/>
            </a:pPr>
            <a:r>
              <a:rPr lang="en-US" dirty="0"/>
              <a:t>Include </a:t>
            </a:r>
            <a:r>
              <a:rPr lang="en-US" dirty="0" smtClean="0"/>
              <a:t>everyone</a:t>
            </a:r>
          </a:p>
          <a:p>
            <a:pPr lvl="2">
              <a:buFont typeface="Wingdings" panose="05000000000000000000" pitchFamily="2" charset="2"/>
              <a:buChar char="ü"/>
            </a:pPr>
            <a:r>
              <a:rPr lang="en-US" dirty="0" smtClean="0"/>
              <a:t>Be </a:t>
            </a:r>
            <a:r>
              <a:rPr lang="en-US" dirty="0"/>
              <a:t>sure all members have an opportunity to be </a:t>
            </a:r>
            <a:r>
              <a:rPr lang="en-US" dirty="0" smtClean="0"/>
              <a:t>heard</a:t>
            </a:r>
          </a:p>
          <a:p>
            <a:pPr lvl="1">
              <a:buFont typeface="Wingdings" panose="05000000000000000000" pitchFamily="2" charset="2"/>
              <a:buChar char="Ø"/>
            </a:pPr>
            <a:r>
              <a:rPr lang="en-US" dirty="0" smtClean="0"/>
              <a:t>Look </a:t>
            </a:r>
            <a:r>
              <a:rPr lang="en-US" dirty="0"/>
              <a:t>for common </a:t>
            </a:r>
            <a:r>
              <a:rPr lang="en-US" dirty="0" smtClean="0"/>
              <a:t>ground</a:t>
            </a:r>
          </a:p>
          <a:p>
            <a:pPr lvl="1">
              <a:buFont typeface="Wingdings" panose="05000000000000000000" pitchFamily="2" charset="2"/>
              <a:buChar char="Ø"/>
            </a:pPr>
            <a:r>
              <a:rPr lang="en-US" dirty="0" smtClean="0"/>
              <a:t>Deal </a:t>
            </a:r>
            <a:r>
              <a:rPr lang="en-US" dirty="0"/>
              <a:t>with conflict by talking about the </a:t>
            </a:r>
            <a:r>
              <a:rPr lang="en-US" dirty="0" smtClean="0"/>
              <a:t>facts</a:t>
            </a:r>
          </a:p>
          <a:p>
            <a:pPr lvl="1">
              <a:buFont typeface="Wingdings" panose="05000000000000000000" pitchFamily="2" charset="2"/>
              <a:buChar char="Ø"/>
            </a:pPr>
            <a:r>
              <a:rPr lang="en-US" dirty="0" smtClean="0"/>
              <a:t>Examples</a:t>
            </a:r>
            <a:r>
              <a:rPr lang="en-US" dirty="0"/>
              <a:t>:</a:t>
            </a:r>
            <a:endParaRPr lang="en-US" sz="2200" dirty="0"/>
          </a:p>
          <a:p>
            <a:pPr lvl="2">
              <a:buFont typeface="Wingdings" panose="05000000000000000000" pitchFamily="2" charset="2"/>
              <a:buChar char="ü"/>
            </a:pPr>
            <a:r>
              <a:rPr lang="en-US" dirty="0"/>
              <a:t>"It sounds like we have a difference of opinion here."</a:t>
            </a:r>
            <a:endParaRPr lang="en-US" sz="1800" dirty="0"/>
          </a:p>
          <a:p>
            <a:pPr lvl="2">
              <a:buFont typeface="Wingdings" panose="05000000000000000000" pitchFamily="2" charset="2"/>
              <a:buChar char="ü"/>
            </a:pPr>
            <a:r>
              <a:rPr lang="en-US" dirty="0"/>
              <a:t>"What do we know about the situation?"</a:t>
            </a:r>
            <a:endParaRPr lang="en-US" sz="1800" dirty="0"/>
          </a:p>
          <a:p>
            <a:pPr lvl="2">
              <a:buFont typeface="Wingdings" panose="05000000000000000000" pitchFamily="2" charset="2"/>
              <a:buChar char="ü"/>
            </a:pPr>
            <a:r>
              <a:rPr lang="en-US" dirty="0"/>
              <a:t>"What concerns do people have?"</a:t>
            </a:r>
            <a:endParaRPr lang="en-US" sz="1800" dirty="0"/>
          </a:p>
          <a:p>
            <a:pPr lvl="2">
              <a:buFont typeface="Wingdings" panose="05000000000000000000" pitchFamily="2" charset="2"/>
              <a:buChar char="ü"/>
            </a:pPr>
            <a:r>
              <a:rPr lang="en-US" dirty="0"/>
              <a:t>"How does the current situation affect your ability to </a:t>
            </a:r>
            <a:r>
              <a:rPr lang="en-US" dirty="0" smtClean="0"/>
              <a:t>                                                                            make </a:t>
            </a:r>
            <a:r>
              <a:rPr lang="en-US" dirty="0"/>
              <a:t>this decision?"</a:t>
            </a:r>
            <a:endParaRPr lang="en-US" sz="1800" dirty="0"/>
          </a:p>
          <a:p>
            <a:pPr>
              <a:buFont typeface="Wingdings" panose="05000000000000000000" pitchFamily="2" charset="2"/>
              <a:buChar char="v"/>
            </a:pPr>
            <a:r>
              <a:rPr lang="en-US" dirty="0" smtClean="0"/>
              <a:t>Summarize </a:t>
            </a:r>
            <a:r>
              <a:rPr lang="en-US" dirty="0"/>
              <a:t>the Results</a:t>
            </a:r>
          </a:p>
          <a:p>
            <a:pPr lvl="1">
              <a:buFont typeface="Wingdings" panose="05000000000000000000" pitchFamily="2" charset="2"/>
              <a:buChar char="Ø"/>
            </a:pPr>
            <a:r>
              <a:rPr lang="en-US" dirty="0"/>
              <a:t>Summarize key points at the end of the session </a:t>
            </a:r>
          </a:p>
          <a:p>
            <a:pPr>
              <a:buFont typeface="Wingdings" panose="05000000000000000000" pitchFamily="2" charset="2"/>
              <a:buChar char="Ø"/>
            </a:pPr>
            <a:endParaRPr lang="en-US" sz="2400" dirty="0"/>
          </a:p>
        </p:txBody>
      </p:sp>
      <p:pic>
        <p:nvPicPr>
          <p:cNvPr id="4" name="Picture 3"/>
          <p:cNvPicPr>
            <a:picLocks noChangeAspect="1"/>
          </p:cNvPicPr>
          <p:nvPr/>
        </p:nvPicPr>
        <p:blipFill>
          <a:blip r:embed="rId3"/>
          <a:stretch>
            <a:fillRect/>
          </a:stretch>
        </p:blipFill>
        <p:spPr>
          <a:xfrm>
            <a:off x="7688127" y="1952911"/>
            <a:ext cx="1371600" cy="1331537"/>
          </a:xfrm>
          <a:prstGeom prst="rect">
            <a:avLst/>
          </a:prstGeom>
        </p:spPr>
      </p:pic>
      <p:pic>
        <p:nvPicPr>
          <p:cNvPr id="5" name="Picture 4"/>
          <p:cNvPicPr>
            <a:picLocks noChangeAspect="1"/>
          </p:cNvPicPr>
          <p:nvPr/>
        </p:nvPicPr>
        <p:blipFill>
          <a:blip r:embed="rId4"/>
          <a:stretch>
            <a:fillRect/>
          </a:stretch>
        </p:blipFill>
        <p:spPr>
          <a:xfrm>
            <a:off x="6179987" y="3284448"/>
            <a:ext cx="1592413" cy="1448274"/>
          </a:xfrm>
          <a:prstGeom prst="rect">
            <a:avLst/>
          </a:prstGeom>
        </p:spPr>
      </p:pic>
      <p:pic>
        <p:nvPicPr>
          <p:cNvPr id="7" name="Picture 6"/>
          <p:cNvPicPr>
            <a:picLocks noChangeAspect="1"/>
          </p:cNvPicPr>
          <p:nvPr/>
        </p:nvPicPr>
        <p:blipFill>
          <a:blip r:embed="rId5"/>
          <a:stretch>
            <a:fillRect/>
          </a:stretch>
        </p:blipFill>
        <p:spPr>
          <a:xfrm>
            <a:off x="6026088" y="757515"/>
            <a:ext cx="1662039" cy="1650497"/>
          </a:xfrm>
          <a:prstGeom prst="rect">
            <a:avLst/>
          </a:prstGeom>
        </p:spPr>
      </p:pic>
    </p:spTree>
    <p:extLst>
      <p:ext uri="{BB962C8B-B14F-4D97-AF65-F5344CB8AC3E}">
        <p14:creationId xmlns:p14="http://schemas.microsoft.com/office/powerpoint/2010/main" val="243265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168"/>
          <a:stretch/>
        </p:blipFill>
        <p:spPr>
          <a:xfrm>
            <a:off x="609600" y="801218"/>
            <a:ext cx="7926755" cy="4285132"/>
          </a:xfrm>
          <a:prstGeom prst="rect">
            <a:avLst/>
          </a:prstGeom>
        </p:spPr>
      </p:pic>
      <p:sp>
        <p:nvSpPr>
          <p:cNvPr id="2" name="Title 1"/>
          <p:cNvSpPr>
            <a:spLocks noGrp="1"/>
          </p:cNvSpPr>
          <p:nvPr>
            <p:ph type="title"/>
          </p:nvPr>
        </p:nvSpPr>
        <p:spPr/>
        <p:txBody>
          <a:bodyPr>
            <a:normAutofit/>
          </a:bodyPr>
          <a:lstStyle/>
          <a:p>
            <a:endParaRPr lang="en-US" sz="2600" dirty="0"/>
          </a:p>
        </p:txBody>
      </p:sp>
      <p:sp>
        <p:nvSpPr>
          <p:cNvPr id="3" name="Content Placeholder 2"/>
          <p:cNvSpPr>
            <a:spLocks noGrp="1"/>
          </p:cNvSpPr>
          <p:nvPr>
            <p:ph idx="1"/>
          </p:nvPr>
        </p:nvSpPr>
        <p:spPr>
          <a:xfrm>
            <a:off x="304800" y="801218"/>
            <a:ext cx="8763000" cy="3827932"/>
          </a:xfrm>
        </p:spPr>
        <p:txBody>
          <a:bodyPr>
            <a:normAutofit fontScale="92500" lnSpcReduction="10000"/>
          </a:bodyPr>
          <a:lstStyle/>
          <a:p>
            <a:pPr marL="0" indent="0" algn="ctr">
              <a:buNone/>
            </a:pPr>
            <a:endParaRPr lang="en-US" sz="36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r>
              <a:rPr lang="en-US" sz="4300" dirty="0" smtClean="0"/>
              <a:t>Starting Off</a:t>
            </a:r>
          </a:p>
        </p:txBody>
      </p:sp>
    </p:spTree>
    <p:extLst>
      <p:ext uri="{BB962C8B-B14F-4D97-AF65-F5344CB8AC3E}">
        <p14:creationId xmlns:p14="http://schemas.microsoft.com/office/powerpoint/2010/main" val="27111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a:bodyPr>
          <a:lstStyle/>
          <a:p>
            <a:r>
              <a:rPr lang="en-US" altLang="en-US" sz="2600" dirty="0" smtClean="0">
                <a:latin typeface="Calibri" panose="020F0502020204030204" pitchFamily="34" charset="0"/>
                <a:cs typeface="Calibri" panose="020F0502020204030204" pitchFamily="34" charset="0"/>
              </a:rPr>
              <a:t>Starting Off</a:t>
            </a:r>
            <a:endParaRPr lang="en-US" altLang="en-US" sz="2600" dirty="0">
              <a:latin typeface="Calibri" panose="020F0502020204030204" pitchFamily="34" charset="0"/>
              <a:cs typeface="Calibri" panose="020F0502020204030204" pitchFamily="34" charset="0"/>
            </a:endParaRPr>
          </a:p>
        </p:txBody>
      </p:sp>
      <p:sp>
        <p:nvSpPr>
          <p:cNvPr id="93187" name="Content Placeholder 2"/>
          <p:cNvSpPr>
            <a:spLocks noGrp="1"/>
          </p:cNvSpPr>
          <p:nvPr>
            <p:ph idx="1"/>
          </p:nvPr>
        </p:nvSpPr>
        <p:spPr/>
        <p:txBody>
          <a:bodyPr>
            <a:normAutofit/>
          </a:bodyPr>
          <a:lstStyle/>
          <a:p>
            <a:pPr lvl="0">
              <a:buFont typeface="Wingdings" panose="05000000000000000000" pitchFamily="2" charset="2"/>
              <a:buChar char="v"/>
            </a:pPr>
            <a:r>
              <a:rPr lang="en-US" dirty="0"/>
              <a:t>Introduce the purpose of the discussion and ensure that the participants have the same </a:t>
            </a:r>
            <a:r>
              <a:rPr lang="en-US" dirty="0" smtClean="0"/>
              <a:t>understanding</a:t>
            </a:r>
            <a:endParaRPr lang="en-US" dirty="0"/>
          </a:p>
          <a:p>
            <a:pPr lvl="0">
              <a:buFont typeface="Wingdings" panose="05000000000000000000" pitchFamily="2" charset="2"/>
              <a:buChar char="v"/>
            </a:pPr>
            <a:r>
              <a:rPr lang="en-US" dirty="0"/>
              <a:t>Explain the organization and structure (including the time line) </a:t>
            </a:r>
            <a:r>
              <a:rPr lang="en-US" dirty="0" smtClean="0"/>
              <a:t>	                                 of </a:t>
            </a:r>
            <a:r>
              <a:rPr lang="en-US" dirty="0"/>
              <a:t>the </a:t>
            </a:r>
            <a:r>
              <a:rPr lang="en-US" dirty="0" smtClean="0"/>
              <a:t>discussion</a:t>
            </a:r>
          </a:p>
          <a:p>
            <a:pPr lvl="0">
              <a:buFont typeface="Wingdings" panose="05000000000000000000" pitchFamily="2" charset="2"/>
              <a:buChar char="v"/>
            </a:pPr>
            <a:r>
              <a:rPr lang="en-US" dirty="0" smtClean="0"/>
              <a:t>Explain </a:t>
            </a:r>
            <a:r>
              <a:rPr lang="en-US" dirty="0"/>
              <a:t>your role as facilitator </a:t>
            </a:r>
            <a:endParaRPr lang="en-US" dirty="0" smtClean="0"/>
          </a:p>
          <a:p>
            <a:pPr lvl="1">
              <a:buFont typeface="Wingdings" panose="05000000000000000000" pitchFamily="2" charset="2"/>
              <a:buChar char="Ø"/>
            </a:pPr>
            <a:r>
              <a:rPr lang="en-US" dirty="0" smtClean="0"/>
              <a:t>A </a:t>
            </a:r>
            <a:r>
              <a:rPr lang="en-US" dirty="0"/>
              <a:t>person whose role it is to remain neutral or objective, to keep the discussion focused and energized and to create an environment for all to have a chance to </a:t>
            </a:r>
            <a:r>
              <a:rPr lang="en-US" dirty="0" smtClean="0"/>
              <a:t>participate</a:t>
            </a:r>
          </a:p>
          <a:p>
            <a:pPr lvl="0">
              <a:buFont typeface="Wingdings" panose="05000000000000000000" pitchFamily="2" charset="2"/>
              <a:buChar char="v"/>
            </a:pPr>
            <a:r>
              <a:rPr lang="en-US" dirty="0"/>
              <a:t>Do </a:t>
            </a:r>
            <a:r>
              <a:rPr lang="en-US" dirty="0" smtClean="0"/>
              <a:t>introductions</a:t>
            </a:r>
          </a:p>
          <a:p>
            <a:pPr lvl="1">
              <a:buFont typeface="Wingdings" panose="05000000000000000000" pitchFamily="2" charset="2"/>
              <a:buChar char="Ø"/>
            </a:pPr>
            <a:r>
              <a:rPr lang="en-US" dirty="0" smtClean="0"/>
              <a:t>How </a:t>
            </a:r>
            <a:r>
              <a:rPr lang="en-US" dirty="0"/>
              <a:t>you do the introductions will help set the tone for the discussion--the amount of information and the degree of self-disclosure that will occur.</a:t>
            </a:r>
          </a:p>
          <a:p>
            <a:pPr marL="914400" lvl="2" indent="0">
              <a:buNone/>
            </a:pPr>
            <a:endParaRPr lang="en-US" dirty="0"/>
          </a:p>
          <a:p>
            <a:pPr lvl="2">
              <a:buFont typeface="Wingdings" panose="05000000000000000000" pitchFamily="2" charset="2"/>
              <a:buChar char="v"/>
            </a:pPr>
            <a:endParaRPr lang="en-US" altLang="en-US" sz="1800" dirty="0" smtClean="0">
              <a:latin typeface="Calibri" panose="020F0502020204030204" pitchFamily="34" charset="0"/>
              <a:cs typeface="Calibri" panose="020F0502020204030204" pitchFamily="34" charset="0"/>
            </a:endParaRPr>
          </a:p>
          <a:p>
            <a:pPr lvl="1">
              <a:buFont typeface="Wingdings" panose="05000000000000000000" pitchFamily="2" charset="2"/>
              <a:buChar char="v"/>
            </a:pPr>
            <a:endParaRPr lang="en-US" altLang="en-US" sz="1500" dirty="0">
              <a:latin typeface="Calibri" panose="020F0502020204030204" pitchFamily="34" charset="0"/>
              <a:cs typeface="Calibri" panose="020F0502020204030204" pitchFamily="34" charset="0"/>
            </a:endParaRPr>
          </a:p>
        </p:txBody>
      </p:sp>
      <p:sp>
        <p:nvSpPr>
          <p:cNvPr id="5" name="Rectangle 4"/>
          <p:cNvSpPr>
            <a:spLocks noChangeArrowheads="1"/>
          </p:cNvSpPr>
          <p:nvPr/>
        </p:nvSpPr>
        <p:spPr bwMode="auto">
          <a:xfrm>
            <a:off x="6629400" y="114301"/>
            <a:ext cx="224742" cy="26545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1125" b="1" dirty="0" smtClean="0">
                <a:solidFill>
                  <a:srgbClr val="33CC33"/>
                </a:solidFill>
                <a:effectLst>
                  <a:outerShdw blurRad="38100" dist="38100" dir="2700000" algn="tl">
                    <a:srgbClr val="C0C0C0"/>
                  </a:outerShdw>
                </a:effectLst>
                <a:latin typeface="Arial" charset="0"/>
              </a:rPr>
              <a:t> </a:t>
            </a:r>
            <a:endParaRPr lang="en-US" sz="1125" b="1" dirty="0">
              <a:solidFill>
                <a:srgbClr val="33CC33"/>
              </a:solidFill>
              <a:effectLst>
                <a:outerShdw blurRad="38100" dist="38100" dir="2700000" algn="tl">
                  <a:srgbClr val="C0C0C0"/>
                </a:outerShdw>
              </a:effectLst>
              <a:latin typeface="Arial" charset="0"/>
            </a:endParaRPr>
          </a:p>
        </p:txBody>
      </p:sp>
      <p:pic>
        <p:nvPicPr>
          <p:cNvPr id="2" name="Picture 1"/>
          <p:cNvPicPr>
            <a:picLocks noChangeAspect="1"/>
          </p:cNvPicPr>
          <p:nvPr/>
        </p:nvPicPr>
        <p:blipFill>
          <a:blip r:embed="rId2"/>
          <a:stretch>
            <a:fillRect/>
          </a:stretch>
        </p:blipFill>
        <p:spPr>
          <a:xfrm>
            <a:off x="7467600" y="4171950"/>
            <a:ext cx="851839" cy="604837"/>
          </a:xfrm>
          <a:prstGeom prst="rect">
            <a:avLst/>
          </a:prstGeom>
        </p:spPr>
      </p:pic>
      <p:pic>
        <p:nvPicPr>
          <p:cNvPr id="3" name="Picture 2"/>
          <p:cNvPicPr>
            <a:picLocks noChangeAspect="1"/>
          </p:cNvPicPr>
          <p:nvPr/>
        </p:nvPicPr>
        <p:blipFill>
          <a:blip r:embed="rId3"/>
          <a:stretch>
            <a:fillRect/>
          </a:stretch>
        </p:blipFill>
        <p:spPr>
          <a:xfrm>
            <a:off x="7391400" y="1276350"/>
            <a:ext cx="1612323" cy="1009853"/>
          </a:xfrm>
          <a:prstGeom prst="rect">
            <a:avLst/>
          </a:prstGeom>
        </p:spPr>
      </p:pic>
    </p:spTree>
    <p:extLst>
      <p:ext uri="{BB962C8B-B14F-4D97-AF65-F5344CB8AC3E}">
        <p14:creationId xmlns:p14="http://schemas.microsoft.com/office/powerpoint/2010/main" val="18624622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FSPC">
      <a:dk1>
        <a:sysClr val="windowText" lastClr="000000"/>
      </a:dk1>
      <a:lt1>
        <a:sysClr val="window" lastClr="FFFFFF"/>
      </a:lt1>
      <a:dk2>
        <a:srgbClr val="C0504D"/>
      </a:dk2>
      <a:lt2>
        <a:srgbClr val="FFFF00"/>
      </a:lt2>
      <a:accent1>
        <a:srgbClr val="1F497D"/>
      </a:accent1>
      <a:accent2>
        <a:srgbClr val="0000FF"/>
      </a:accent2>
      <a:accent3>
        <a:srgbClr val="BFBFBF"/>
      </a:accent3>
      <a:accent4>
        <a:srgbClr val="EEECE1"/>
      </a:accent4>
      <a:accent5>
        <a:srgbClr val="00B050"/>
      </a:accent5>
      <a:accent6>
        <a:srgbClr val="92D050"/>
      </a:accent6>
      <a:hlink>
        <a:srgbClr val="7030A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8BB649E81F794E89402619C3A8430B" ma:contentTypeVersion="3" ma:contentTypeDescription="Create a new document." ma:contentTypeScope="" ma:versionID="e3523b7ff557fdc4150afbf03cd6545c">
  <xsd:schema xmlns:xsd="http://www.w3.org/2001/XMLSchema" xmlns:xs="http://www.w3.org/2001/XMLSchema" xmlns:p="http://schemas.microsoft.com/office/2006/metadata/properties" xmlns:ns1="http://schemas.microsoft.com/sharepoint/v3" xmlns:ns2="4da50e0f-13d1-490a-a9a0-91d4d22f51aa" xmlns:ns3="aa7ba848-0583-4c64-ac6d-a8e1abb76b64" targetNamespace="http://schemas.microsoft.com/office/2006/metadata/properties" ma:root="true" ma:fieldsID="38299f3c73653f7c9e2ba8ed35b71cf0" ns1:_="" ns2:_="" ns3:_="">
    <xsd:import namespace="http://schemas.microsoft.com/sharepoint/v3"/>
    <xsd:import namespace="4da50e0f-13d1-490a-a9a0-91d4d22f51aa"/>
    <xsd:import namespace="aa7ba848-0583-4c64-ac6d-a8e1abb76b64"/>
    <xsd:element name="properties">
      <xsd:complexType>
        <xsd:sequence>
          <xsd:element name="documentManagement">
            <xsd:complexType>
              <xsd:all>
                <xsd:element ref="ns2:Category" minOccurs="0"/>
                <xsd:element ref="ns1:PublishingStartDate" minOccurs="0"/>
                <xsd:element ref="ns1:PublishingExpirationDate" minOccurs="0"/>
                <xsd:element ref="ns2:Order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a50e0f-13d1-490a-a9a0-91d4d22f51aa" elementFormDefault="qualified">
    <xsd:import namespace="http://schemas.microsoft.com/office/2006/documentManagement/types"/>
    <xsd:import namespace="http://schemas.microsoft.com/office/infopath/2007/PartnerControls"/>
    <xsd:element name="Category" ma:index="2" nillable="true" ma:displayName="Category" ma:default="&lt;Please select a category&gt;" ma:format="Dropdown" ma:internalName="Category">
      <xsd:simpleType>
        <xsd:restriction base="dms:Choice">
          <xsd:enumeration value="&lt;Please select a category&gt;"/>
          <xsd:enumeration value="Action Officer Publications &amp; Guidance"/>
          <xsd:enumeration value="Additional Action officer Tools"/>
          <xsd:enumeration value="AFSPC Publications"/>
          <xsd:enumeration value="Awards &amp; Decorations Guidance"/>
          <xsd:enumeration value="Awards &amp; Decorations Templates"/>
          <xsd:enumeration value="Business Rules"/>
          <xsd:enumeration value="Checklists"/>
          <xsd:enumeration value="Conference Guidance"/>
          <xsd:enumeration value="Conference Templates"/>
          <xsd:enumeration value="Misc"/>
          <xsd:enumeration value="Policy Letters (CC)"/>
          <xsd:enumeration value="Policy Letters (CV)"/>
          <xsd:enumeration value="Policy Letters (CA)"/>
          <xsd:enumeration value="Policy Letters (Other)"/>
          <xsd:enumeration value="Retirement Guidance"/>
          <xsd:enumeration value="Retirement Templates &amp; Samples"/>
          <xsd:enumeration value="Staff Package Templates &amp; Samples"/>
        </xsd:restriction>
      </xsd:simpleType>
    </xsd:element>
    <xsd:element name="Order0" ma:index="11" nillable="true" ma:displayName="Order" ma:default="100" ma:description="Set to 99 to hide from main page" ma:internalName="Order0" ma:percentage="FALSE">
      <xsd:simpleType>
        <xsd:restriction base="dms:Number">
          <xsd:maxInclusive value="100"/>
          <xsd:minInclusive value="0"/>
        </xsd:restriction>
      </xsd:simpleType>
    </xsd:element>
  </xsd:schema>
  <xsd:schema xmlns:xsd="http://www.w3.org/2001/XMLSchema" xmlns:xs="http://www.w3.org/2001/XMLSchema" xmlns:dms="http://schemas.microsoft.com/office/2006/documentManagement/types" xmlns:pc="http://schemas.microsoft.com/office/infopath/2007/PartnerControls" targetNamespace="aa7ba848-0583-4c64-ac6d-a8e1abb76b64"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tegory xmlns="4da50e0f-13d1-490a-a9a0-91d4d22f51aa">Staff Package Templates &amp; Samples</Category>
    <PublishingExpirationDate xmlns="http://schemas.microsoft.com/sharepoint/v3" xsi:nil="true"/>
    <PublishingStartDate xmlns="http://schemas.microsoft.com/sharepoint/v3" xsi:nil="true"/>
    <Order0 xmlns="4da50e0f-13d1-490a-a9a0-91d4d22f51aa">14</Order0>
    <_dlc_DocId xmlns="aa7ba848-0583-4c64-ac6d-a8e1abb76b64">SVADVSANF6XK-1107064402-21</_dlc_DocId>
    <_dlc_DocIdUrl xmlns="aa7ba848-0583-4c64-ac6d-a8e1abb76b64">
      <Url>https://eis2.afspc.af.mil/sites/hq/AO/_layouts/15/DocIdRedir.aspx?ID=SVADVSANF6XK-1107064402-21</Url>
      <Description>SVADVSANF6XK-1107064402-21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6A2CA8-0A47-41A7-88F2-B5BBB33D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a50e0f-13d1-490a-a9a0-91d4d22f51aa"/>
    <ds:schemaRef ds:uri="aa7ba848-0583-4c64-ac6d-a8e1abb76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122077-D326-4613-886E-757C31124C6B}">
  <ds:schemaRefs>
    <ds:schemaRef ds:uri="http://schemas.microsoft.com/office/2006/documentManagement/types"/>
    <ds:schemaRef ds:uri="http://purl.org/dc/dcmitype/"/>
    <ds:schemaRef ds:uri="aa7ba848-0583-4c64-ac6d-a8e1abb76b64"/>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4da50e0f-13d1-490a-a9a0-91d4d22f51a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8451A2-3B8B-437B-8248-F40F52410FA8}">
  <ds:schemaRefs>
    <ds:schemaRef ds:uri="http://schemas.microsoft.com/sharepoint/events"/>
  </ds:schemaRefs>
</ds:datastoreItem>
</file>

<file path=customXml/itemProps4.xml><?xml version="1.0" encoding="utf-8"?>
<ds:datastoreItem xmlns:ds="http://schemas.openxmlformats.org/officeDocument/2006/customXml" ds:itemID="{69504726-EB2D-4861-A100-58BBFF145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4670</TotalTime>
  <Words>1045</Words>
  <Application>Microsoft Office PowerPoint</Application>
  <PresentationFormat>On-screen Show (16:9)</PresentationFormat>
  <Paragraphs>151</Paragraphs>
  <Slides>19</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Wingdings</vt:lpstr>
      <vt:lpstr>Custom Design</vt:lpstr>
      <vt:lpstr>Office Theme</vt:lpstr>
      <vt:lpstr>How to Facilitate Small Group Discussions</vt:lpstr>
      <vt:lpstr>Purpose</vt:lpstr>
      <vt:lpstr>PowerPoint Presentation</vt:lpstr>
      <vt:lpstr>Understanding the Role of the Facilitator</vt:lpstr>
      <vt:lpstr>Understanding the Role of the Facilitator</vt:lpstr>
      <vt:lpstr>Understanding the Role of the facilitator</vt:lpstr>
      <vt:lpstr>Understanding the Role of the Facilitator</vt:lpstr>
      <vt:lpstr>PowerPoint Presentation</vt:lpstr>
      <vt:lpstr>Starting Off</vt:lpstr>
      <vt:lpstr>Starting Off</vt:lpstr>
      <vt:lpstr>Starting Off</vt:lpstr>
      <vt:lpstr>PowerPoint Presentation</vt:lpstr>
      <vt:lpstr>Group Discussion Tips</vt:lpstr>
      <vt:lpstr>Group Discussion Tips</vt:lpstr>
      <vt:lpstr>Group Discussion Tips</vt:lpstr>
      <vt:lpstr>Group Discussion Tips</vt:lpstr>
      <vt:lpstr>Group Discussion Tips</vt:lpstr>
      <vt:lpstr>Final Thoughts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HQ AFSPC Briefing Template</dc:title>
  <dc:creator>POON, MARTIN C Capt USAF AFSPC AFSPC/CAA</dc:creator>
  <cp:lastModifiedBy>BARRETT, JILL C GS-12 USAF ANG 108 WG/WG</cp:lastModifiedBy>
  <cp:revision>346</cp:revision>
  <cp:lastPrinted>2018-11-28T16:54:01Z</cp:lastPrinted>
  <dcterms:created xsi:type="dcterms:W3CDTF">2014-02-12T19:11:59Z</dcterms:created>
  <dcterms:modified xsi:type="dcterms:W3CDTF">2019-11-14T16:33:27Z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0x010100D18BB649E81F794E89402619C3A8430B</vt:lpwstr>
  </property>
  <property fmtid="{D5CDD505-2E9C-101B-9397-08002B2CF9AE}" pid="3" name="_dlc_DocIdItemGuid">
    <vt:lpwstr>d6086acc-9852-435c-ad96-8d7f00a4b86f</vt:lpwstr>
  </property>
</Properties>
</file>