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25"/>
  </p:notesMasterIdLst>
  <p:handoutMasterIdLst>
    <p:handoutMasterId r:id="rId26"/>
  </p:handoutMasterIdLst>
  <p:sldIdLst>
    <p:sldId id="258" r:id="rId6"/>
    <p:sldId id="420" r:id="rId7"/>
    <p:sldId id="407" r:id="rId8"/>
    <p:sldId id="411" r:id="rId9"/>
    <p:sldId id="412" r:id="rId10"/>
    <p:sldId id="413" r:id="rId11"/>
    <p:sldId id="414" r:id="rId12"/>
    <p:sldId id="410" r:id="rId13"/>
    <p:sldId id="405" r:id="rId14"/>
    <p:sldId id="393" r:id="rId15"/>
    <p:sldId id="396" r:id="rId16"/>
    <p:sldId id="402" r:id="rId17"/>
    <p:sldId id="422" r:id="rId18"/>
    <p:sldId id="423" r:id="rId19"/>
    <p:sldId id="415" r:id="rId20"/>
    <p:sldId id="416" r:id="rId21"/>
    <p:sldId id="417" r:id="rId22"/>
    <p:sldId id="418" r:id="rId23"/>
    <p:sldId id="394" r:id="rId24"/>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9" autoAdjust="0"/>
    <p:restoredTop sz="65926" autoAdjust="0"/>
  </p:normalViewPr>
  <p:slideViewPr>
    <p:cSldViewPr>
      <p:cViewPr varScale="1">
        <p:scale>
          <a:sx n="28" d="100"/>
          <a:sy n="28" d="100"/>
        </p:scale>
        <p:origin x="776" y="20"/>
      </p:cViewPr>
      <p:guideLst>
        <p:guide orient="horz" pos="1620"/>
        <p:guide pos="2880"/>
      </p:guideLst>
    </p:cSldViewPr>
  </p:slideViewPr>
  <p:notesTextViewPr>
    <p:cViewPr>
      <p:scale>
        <a:sx n="1" d="1"/>
        <a:sy n="1" d="1"/>
      </p:scale>
      <p:origin x="0" y="0"/>
    </p:cViewPr>
  </p:notesTextViewPr>
  <p:notesViewPr>
    <p:cSldViewPr>
      <p:cViewPr varScale="1">
        <p:scale>
          <a:sx n="55" d="100"/>
          <a:sy n="55" d="100"/>
        </p:scale>
        <p:origin x="252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157A0BB-4BC7-4078-B3AA-3CE5D49188DB}" type="datetimeFigureOut">
              <a:rPr lang="en-US" smtClean="0"/>
              <a:t>11/14/2019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53E8CB8-0766-4E67-B394-824AFBB541FE}" type="slidenum">
              <a:rPr lang="en-US" smtClean="0"/>
              <a:t>‹#›</a:t>
            </a:fld>
            <a:endParaRPr lang="en-US"/>
          </a:p>
        </p:txBody>
      </p:sp>
    </p:spTree>
    <p:extLst>
      <p:ext uri="{BB962C8B-B14F-4D97-AF65-F5344CB8AC3E}">
        <p14:creationId xmlns:p14="http://schemas.microsoft.com/office/powerpoint/2010/main" val="3971156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F90AABA-A262-4EA4-AE54-D62AFC202AD0}" type="datetimeFigureOut">
              <a:rPr lang="en-US" smtClean="0"/>
              <a:t>11/14/2019</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015D330-3A35-4943-A86F-4B60981A09D6}" type="slidenum">
              <a:rPr lang="en-US" smtClean="0"/>
              <a:t>‹#›</a:t>
            </a:fld>
            <a:endParaRPr lang="en-US"/>
          </a:p>
        </p:txBody>
      </p:sp>
    </p:spTree>
    <p:extLst>
      <p:ext uri="{BB962C8B-B14F-4D97-AF65-F5344CB8AC3E}">
        <p14:creationId xmlns:p14="http://schemas.microsoft.com/office/powerpoint/2010/main" val="915924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015D330-3A35-4943-A86F-4B60981A09D6}" type="slidenum">
              <a:rPr lang="en-US" smtClean="0"/>
              <a:t>1</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909407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15D330-3A35-4943-A86F-4B60981A09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4278781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Wingdings" panose="05000000000000000000" pitchFamily="2" charset="2"/>
              <a:buChar char="Ø"/>
            </a:pPr>
            <a:r>
              <a:rPr lang="en-US" dirty="0" smtClean="0"/>
              <a:t>Focus on the group process </a:t>
            </a:r>
          </a:p>
          <a:p>
            <a:pPr lvl="2">
              <a:buFont typeface="Wingdings" panose="05000000000000000000" pitchFamily="2" charset="2"/>
              <a:buChar char="ü"/>
            </a:pPr>
            <a:r>
              <a:rPr lang="en-US" dirty="0" smtClean="0"/>
              <a:t>Is the group repeating itself?</a:t>
            </a:r>
          </a:p>
          <a:p>
            <a:pPr lvl="2">
              <a:buFont typeface="Wingdings" panose="05000000000000000000" pitchFamily="2" charset="2"/>
              <a:buChar char="ü"/>
            </a:pPr>
            <a:r>
              <a:rPr lang="en-US" dirty="0" smtClean="0"/>
              <a:t>Are all members who wish to participating? </a:t>
            </a:r>
          </a:p>
          <a:p>
            <a:pPr lvl="2">
              <a:buFont typeface="Wingdings" panose="05000000000000000000" pitchFamily="2" charset="2"/>
              <a:buChar char="ü"/>
            </a:pPr>
            <a:r>
              <a:rPr lang="en-US" dirty="0" smtClean="0"/>
              <a:t>Is the discussion staying on track and on time?</a:t>
            </a:r>
          </a:p>
          <a:p>
            <a:pPr lvl="1">
              <a:buFont typeface="Wingdings" panose="05000000000000000000" pitchFamily="2" charset="2"/>
              <a:buChar char="Ø"/>
            </a:pPr>
            <a:r>
              <a:rPr lang="en-US" dirty="0" smtClean="0"/>
              <a:t>Focus on improvement – ask for ways to improve “here is how to make it better”</a:t>
            </a:r>
          </a:p>
          <a:p>
            <a:pPr lvl="1">
              <a:buFont typeface="Wingdings" panose="05000000000000000000" pitchFamily="2" charset="2"/>
              <a:buChar char="Ø"/>
            </a:pPr>
            <a:r>
              <a:rPr lang="en-US" dirty="0" smtClean="0"/>
              <a:t>Summarize what is being said</a:t>
            </a:r>
          </a:p>
          <a:p>
            <a:pPr lvl="1">
              <a:buFont typeface="Wingdings" panose="05000000000000000000" pitchFamily="2" charset="2"/>
              <a:buChar char="Ø"/>
            </a:pPr>
            <a:r>
              <a:rPr lang="en-US" dirty="0" smtClean="0"/>
              <a:t>Ask questions to open up discussion or to think about new directions</a:t>
            </a:r>
          </a:p>
          <a:p>
            <a:pPr lvl="2">
              <a:buFont typeface="Wingdings" panose="05000000000000000000" pitchFamily="2" charset="2"/>
              <a:buChar char="ü"/>
            </a:pPr>
            <a:r>
              <a:rPr lang="en-US" dirty="0" smtClean="0"/>
              <a:t>Closed-ended questions (yes/no or factual) are useful for summarizing or reality checks</a:t>
            </a:r>
          </a:p>
          <a:p>
            <a:pPr lvl="2">
              <a:buFont typeface="Wingdings" panose="05000000000000000000" pitchFamily="2" charset="2"/>
              <a:buChar char="ü"/>
            </a:pPr>
            <a:r>
              <a:rPr lang="en-US" dirty="0" smtClean="0"/>
              <a:t>Open-ended questions (how, what, why, tell me, describe) draw people out</a:t>
            </a:r>
          </a:p>
          <a:p>
            <a:pPr lvl="2">
              <a:buFont typeface="Wingdings" panose="05000000000000000000" pitchFamily="2" charset="2"/>
              <a:buChar char="ü"/>
            </a:pPr>
            <a:endParaRPr lang="en-US" dirty="0" smtClean="0"/>
          </a:p>
          <a:p>
            <a:pPr lvl="0">
              <a:buFont typeface="Wingdings" panose="05000000000000000000" pitchFamily="2" charset="2"/>
              <a:buChar char="v"/>
            </a:pPr>
            <a:r>
              <a:rPr lang="en-US" dirty="0" smtClean="0"/>
              <a:t>Establish ground rules for the discussion so that the participants feel the environment is safe to speak about their ideas and feelings. </a:t>
            </a:r>
          </a:p>
          <a:p>
            <a:pPr lvl="1">
              <a:buFont typeface="Wingdings" panose="05000000000000000000" pitchFamily="2" charset="2"/>
              <a:buChar char="Ø"/>
            </a:pPr>
            <a:r>
              <a:rPr lang="en-US" dirty="0" smtClean="0"/>
              <a:t>Ground rules should be explicit</a:t>
            </a:r>
          </a:p>
          <a:p>
            <a:pPr lvl="1">
              <a:buFont typeface="Wingdings" panose="05000000000000000000" pitchFamily="2" charset="2"/>
              <a:buChar char="Ø"/>
            </a:pPr>
            <a:r>
              <a:rPr lang="en-US" dirty="0" smtClean="0"/>
              <a:t>Ask the group if these rules make sense and if everyone can honor them</a:t>
            </a:r>
          </a:p>
          <a:p>
            <a:pPr lvl="1">
              <a:buFont typeface="Wingdings" panose="05000000000000000000" pitchFamily="2" charset="2"/>
              <a:buChar char="Ø"/>
            </a:pPr>
            <a:r>
              <a:rPr lang="en-US" dirty="0" smtClean="0"/>
              <a:t>The following are some suggestions (create your own list):</a:t>
            </a:r>
            <a:endParaRPr lang="en-US" sz="1400" dirty="0" smtClean="0"/>
          </a:p>
          <a:p>
            <a:pPr lvl="2">
              <a:buFont typeface="Wingdings" panose="05000000000000000000" pitchFamily="2" charset="2"/>
              <a:buChar char="ü"/>
            </a:pPr>
            <a:r>
              <a:rPr lang="en-US" dirty="0" smtClean="0"/>
              <a:t>We ask that you speak from your own perspective</a:t>
            </a:r>
          </a:p>
          <a:p>
            <a:pPr lvl="2">
              <a:buFont typeface="Wingdings" panose="05000000000000000000" pitchFamily="2" charset="2"/>
              <a:buChar char="ü"/>
            </a:pPr>
            <a:r>
              <a:rPr lang="en-US" dirty="0" smtClean="0"/>
              <a:t>We ask that you respect the viewpoints of others</a:t>
            </a:r>
          </a:p>
          <a:p>
            <a:pPr lvl="2">
              <a:buFont typeface="Wingdings" panose="05000000000000000000" pitchFamily="2" charset="2"/>
              <a:buChar char="ü"/>
            </a:pPr>
            <a:r>
              <a:rPr lang="en-US" dirty="0" smtClean="0"/>
              <a:t>We ask that you maintain confidentiality about what is said in the room during this discussion</a:t>
            </a:r>
            <a:endParaRPr lang="en-US" sz="1200" dirty="0" smtClean="0"/>
          </a:p>
          <a:p>
            <a:pPr lvl="2">
              <a:buFont typeface="Wingdings" panose="05000000000000000000" pitchFamily="2" charset="2"/>
              <a:buChar char="ü"/>
            </a:pPr>
            <a:r>
              <a:rPr lang="en-US" dirty="0" smtClean="0"/>
              <a:t>To show your respect for others in the room, we ask that you stay focused on the discussion and avoid side conversations</a:t>
            </a:r>
            <a:endParaRPr lang="en-US" sz="1200" dirty="0" smtClean="0"/>
          </a:p>
          <a:p>
            <a:pPr lvl="2">
              <a:buFont typeface="Wingdings" panose="05000000000000000000" pitchFamily="2" charset="2"/>
              <a:buChar char="ü"/>
            </a:pPr>
            <a:r>
              <a:rPr lang="en-US" dirty="0" smtClean="0"/>
              <a:t>We ask that you be willing to voice disagreements, but we ask that if you disagree with someone's idea that you criticize the idea, not the person</a:t>
            </a:r>
          </a:p>
          <a:p>
            <a:pPr lvl="2">
              <a:buFont typeface="Wingdings" panose="05000000000000000000" pitchFamily="2" charset="2"/>
              <a:buChar char="ü"/>
            </a:pPr>
            <a:r>
              <a:rPr lang="en-US" dirty="0" smtClean="0"/>
              <a:t>We ask that you don't interrupt each other</a:t>
            </a:r>
          </a:p>
          <a:p>
            <a:pPr lvl="0">
              <a:buFont typeface="Wingdings" panose="05000000000000000000" pitchFamily="2" charset="2"/>
              <a:buChar char="v"/>
            </a:pPr>
            <a:endParaRPr lang="en-US" dirty="0" smtClean="0"/>
          </a:p>
          <a:p>
            <a:pPr lvl="0">
              <a:buFont typeface="Wingdings" panose="05000000000000000000" pitchFamily="2" charset="2"/>
              <a:buChar char="v"/>
            </a:pPr>
            <a:r>
              <a:rPr lang="en-US" dirty="0" smtClean="0"/>
              <a:t>Active listening/paraphrasing </a:t>
            </a:r>
          </a:p>
          <a:p>
            <a:pPr lvl="1">
              <a:buFont typeface="Wingdings" panose="05000000000000000000" pitchFamily="2" charset="2"/>
              <a:buChar char="Ø"/>
            </a:pPr>
            <a:r>
              <a:rPr lang="en-US" dirty="0" smtClean="0"/>
              <a:t>Paraphrasing means repeating the essence of what a participant has said in order to make them feel understood</a:t>
            </a:r>
          </a:p>
          <a:p>
            <a:pPr lvl="1">
              <a:buFont typeface="Wingdings" panose="05000000000000000000" pitchFamily="2" charset="2"/>
              <a:buChar char="Ø"/>
            </a:pPr>
            <a:r>
              <a:rPr lang="en-US" dirty="0" smtClean="0"/>
              <a:t>Sometimes, this means summarizing a lengthy oratory, and making it concise and clear so that others can understand it </a:t>
            </a:r>
          </a:p>
          <a:p>
            <a:pPr lvl="2">
              <a:buFont typeface="Wingdings" panose="05000000000000000000" pitchFamily="2" charset="2"/>
              <a:buChar char="ü"/>
            </a:pPr>
            <a:r>
              <a:rPr lang="en-US" i="1" dirty="0" smtClean="0"/>
              <a:t>“So, what you’re saying…”</a:t>
            </a:r>
            <a:endParaRPr lang="en-US" dirty="0" smtClean="0"/>
          </a:p>
          <a:p>
            <a:pPr lvl="0">
              <a:buFont typeface="Wingdings" panose="05000000000000000000" pitchFamily="2" charset="2"/>
              <a:buChar char="v"/>
            </a:pPr>
            <a:r>
              <a:rPr lang="en-US" dirty="0" smtClean="0"/>
              <a:t>Check for Meaning </a:t>
            </a:r>
          </a:p>
          <a:p>
            <a:pPr lvl="1">
              <a:buFont typeface="Wingdings" panose="05000000000000000000" pitchFamily="2" charset="2"/>
              <a:buChar char="Ø"/>
            </a:pPr>
            <a:r>
              <a:rPr lang="en-US" dirty="0" smtClean="0"/>
              <a:t>As this topic can make people uncomfortable, sometimes an</a:t>
            </a:r>
            <a:r>
              <a:rPr lang="en-US" baseline="0" dirty="0" smtClean="0"/>
              <a:t> </a:t>
            </a:r>
            <a:r>
              <a:rPr lang="en-US" dirty="0" smtClean="0"/>
              <a:t>individual will make a statement that sounds combative, even when they don’t mean it that way</a:t>
            </a:r>
          </a:p>
          <a:p>
            <a:pPr lvl="1">
              <a:buFont typeface="Wingdings" panose="05000000000000000000" pitchFamily="2" charset="2"/>
              <a:buChar char="Ø"/>
            </a:pPr>
            <a:r>
              <a:rPr lang="en-US" dirty="0" smtClean="0"/>
              <a:t>Make sure you understand what they’re saying and avoid getting defensive or combative yourself </a:t>
            </a:r>
          </a:p>
          <a:p>
            <a:pPr lvl="2">
              <a:buFont typeface="Wingdings" panose="05000000000000000000" pitchFamily="2" charset="2"/>
              <a:buChar char="ü"/>
            </a:pPr>
            <a:r>
              <a:rPr lang="en-US" i="1" dirty="0" smtClean="0"/>
              <a:t>“Are you saying…? I’m not sure that I understand what you mean.”</a:t>
            </a:r>
            <a:endParaRPr lang="en-US" dirty="0" smtClean="0"/>
          </a:p>
          <a:p>
            <a:endParaRPr lang="en-US" dirty="0"/>
          </a:p>
        </p:txBody>
      </p:sp>
      <p:sp>
        <p:nvSpPr>
          <p:cNvPr id="4" name="Slide Number Placeholder 3"/>
          <p:cNvSpPr>
            <a:spLocks noGrp="1"/>
          </p:cNvSpPr>
          <p:nvPr>
            <p:ph type="sldNum" sz="quarter" idx="10"/>
          </p:nvPr>
        </p:nvSpPr>
        <p:spPr/>
        <p:txBody>
          <a:bodyPr/>
          <a:lstStyle/>
          <a:p>
            <a:fld id="{E015D330-3A35-4943-A86F-4B60981A09D6}" type="slidenum">
              <a:rPr lang="en-US" smtClean="0"/>
              <a:t>11</a:t>
            </a:fld>
            <a:endParaRPr lang="en-US"/>
          </a:p>
        </p:txBody>
      </p:sp>
    </p:spTree>
    <p:extLst>
      <p:ext uri="{BB962C8B-B14F-4D97-AF65-F5344CB8AC3E}">
        <p14:creationId xmlns:p14="http://schemas.microsoft.com/office/powerpoint/2010/main" val="3449042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Wingdings" panose="05000000000000000000" pitchFamily="2" charset="2"/>
              <a:buChar char="v"/>
            </a:pPr>
            <a:r>
              <a:rPr lang="en-US" dirty="0" smtClean="0"/>
              <a:t>Give Positive feedback</a:t>
            </a:r>
          </a:p>
          <a:p>
            <a:pPr lvl="1">
              <a:buFont typeface="Wingdings" panose="05000000000000000000" pitchFamily="2" charset="2"/>
              <a:buChar char="Ø"/>
            </a:pPr>
            <a:r>
              <a:rPr lang="en-US" dirty="0" smtClean="0"/>
              <a:t>Compliment an interesting or insightful comment</a:t>
            </a:r>
          </a:p>
          <a:p>
            <a:pPr lvl="1">
              <a:buFont typeface="Wingdings" panose="05000000000000000000" pitchFamily="2" charset="2"/>
              <a:buChar char="Ø"/>
            </a:pPr>
            <a:r>
              <a:rPr lang="en-US" dirty="0" smtClean="0"/>
              <a:t>Always thank people for sharing</a:t>
            </a:r>
          </a:p>
          <a:p>
            <a:pPr lvl="2">
              <a:buFont typeface="Wingdings" panose="05000000000000000000" pitchFamily="2" charset="2"/>
              <a:buChar char="ü"/>
            </a:pPr>
            <a:r>
              <a:rPr lang="en-US" i="1" dirty="0" smtClean="0"/>
              <a:t>“That’s a good point. I’m glad you brought that to our attention.” </a:t>
            </a:r>
          </a:p>
          <a:p>
            <a:pPr lvl="2">
              <a:buFont typeface="Wingdings" panose="05000000000000000000" pitchFamily="2" charset="2"/>
              <a:buChar char="ü"/>
            </a:pPr>
            <a:r>
              <a:rPr lang="en-US" i="1" dirty="0" smtClean="0"/>
              <a:t>“That’s interesting. I’m glad you shared that, because if you’re thinking that, it’s possible others could be too. Does anyone else share that belief?”</a:t>
            </a:r>
            <a:endParaRPr lang="en-US" dirty="0" smtClean="0"/>
          </a:p>
          <a:p>
            <a:pPr lvl="0">
              <a:buFont typeface="Wingdings" panose="05000000000000000000" pitchFamily="2" charset="2"/>
              <a:buChar char="v"/>
            </a:pPr>
            <a:r>
              <a:rPr lang="en-US" dirty="0" smtClean="0"/>
              <a:t>Redirection</a:t>
            </a:r>
          </a:p>
          <a:p>
            <a:pPr lvl="1">
              <a:buFont typeface="Wingdings" panose="05000000000000000000" pitchFamily="2" charset="2"/>
              <a:buChar char="Ø"/>
            </a:pPr>
            <a:r>
              <a:rPr lang="en-US" dirty="0" smtClean="0"/>
              <a:t>Sometimes the point may not be a good one or may take you way from the goal of that segment.</a:t>
            </a:r>
          </a:p>
          <a:p>
            <a:pPr lvl="2">
              <a:buFont typeface="Wingdings" panose="05000000000000000000" pitchFamily="2" charset="2"/>
              <a:buChar char="ü"/>
            </a:pPr>
            <a:r>
              <a:rPr lang="en-US" i="1" dirty="0" smtClean="0"/>
              <a:t>“Okay. I get how you would want to know that (or talk about that) but I think we need to stay focused on the topic at hand. If we have time later, we can return to that idea, or feel free to ask me about that after the group.” </a:t>
            </a:r>
          </a:p>
          <a:p>
            <a:pPr lvl="2">
              <a:buFont typeface="Wingdings" panose="05000000000000000000" pitchFamily="2" charset="2"/>
              <a:buChar char="ü"/>
            </a:pPr>
            <a:r>
              <a:rPr lang="en-US" i="1" dirty="0" smtClean="0"/>
              <a:t>“I appreciate your willingness to share a personal example, but as we don’t have a lot of time during the group, let’s get back to the topic and maybe you and I could discuss your experience after class.”</a:t>
            </a:r>
            <a:endParaRPr lang="en-US" dirty="0" smtClean="0"/>
          </a:p>
          <a:p>
            <a:pPr lvl="2">
              <a:buFont typeface="Wingdings" panose="05000000000000000000" pitchFamily="2" charset="2"/>
              <a:buChar char="ü"/>
            </a:pPr>
            <a:r>
              <a:rPr lang="en-US" i="1" dirty="0" smtClean="0"/>
              <a:t>Give a two-minute warning or some other transition time to prepare the group to change direction</a:t>
            </a:r>
          </a:p>
          <a:p>
            <a:pPr lvl="0">
              <a:buFont typeface="Wingdings" panose="05000000000000000000" pitchFamily="2" charset="2"/>
              <a:buChar char="v"/>
            </a:pPr>
            <a:r>
              <a:rPr lang="en-US" dirty="0" smtClean="0"/>
              <a:t>Expand </a:t>
            </a:r>
          </a:p>
          <a:p>
            <a:pPr lvl="1">
              <a:buFont typeface="Wingdings" panose="05000000000000000000" pitchFamily="2" charset="2"/>
              <a:buChar char="Ø"/>
            </a:pPr>
            <a:r>
              <a:rPr lang="en-US" i="1" dirty="0" smtClean="0"/>
              <a:t>Elaborate on a participant’s contribution to the discussion with examples, or suggest a new way to view the problem.</a:t>
            </a:r>
            <a:endParaRPr lang="en-US" dirty="0" smtClean="0"/>
          </a:p>
          <a:p>
            <a:pPr lvl="2">
              <a:buFont typeface="Wingdings" panose="05000000000000000000" pitchFamily="2" charset="2"/>
              <a:buChar char="ü"/>
            </a:pPr>
            <a:r>
              <a:rPr lang="en-US" i="1" dirty="0" smtClean="0"/>
              <a:t>“Your comments provide an interesting point. How do you think other might perceive the situation?”</a:t>
            </a:r>
            <a:endParaRPr lang="en-US" dirty="0" smtClean="0"/>
          </a:p>
          <a:p>
            <a:pPr lvl="2">
              <a:buFont typeface="Wingdings" panose="05000000000000000000" pitchFamily="2" charset="2"/>
              <a:buChar char="ü"/>
            </a:pPr>
            <a:r>
              <a:rPr lang="en-US" i="1" dirty="0" smtClean="0"/>
              <a:t>Tell me more</a:t>
            </a:r>
            <a:endParaRPr lang="en-US" dirty="0" smtClean="0"/>
          </a:p>
          <a:p>
            <a:pPr>
              <a:buFont typeface="Wingdings" panose="05000000000000000000" pitchFamily="2" charset="2"/>
              <a:buChar char="v"/>
            </a:pPr>
            <a:r>
              <a:rPr lang="en-US" dirty="0" smtClean="0"/>
              <a:t>Devil’s Advocate</a:t>
            </a:r>
          </a:p>
          <a:p>
            <a:pPr lvl="1">
              <a:buFont typeface="Wingdings" panose="05000000000000000000" pitchFamily="2" charset="2"/>
              <a:buChar char="Ø"/>
            </a:pPr>
            <a:r>
              <a:rPr lang="en-US" dirty="0" smtClean="0"/>
              <a:t>Disagree (respectfully) with a participant’s comments to stimulate further discussion</a:t>
            </a:r>
          </a:p>
          <a:p>
            <a:pPr lvl="2">
              <a:buFont typeface="Wingdings" panose="05000000000000000000" pitchFamily="2" charset="2"/>
              <a:buChar char="ü"/>
            </a:pPr>
            <a:r>
              <a:rPr lang="en-US" i="1" dirty="0" smtClean="0"/>
              <a:t>“I can see where you are coming from, but I’m not sure that what you are describing is always the case. Can you (or another participant) play “Devil’s Advocate” with me, and argue the opposite of what you just stated.”</a:t>
            </a:r>
            <a:endParaRPr lang="en-US" dirty="0" smtClean="0"/>
          </a:p>
          <a:p>
            <a:pPr lvl="0">
              <a:buFont typeface="Wingdings" panose="05000000000000000000" pitchFamily="2" charset="2"/>
              <a:buChar char="v"/>
            </a:pPr>
            <a:r>
              <a:rPr lang="en-US" dirty="0" smtClean="0"/>
              <a:t>Relieve Tension</a:t>
            </a:r>
          </a:p>
          <a:p>
            <a:pPr lvl="1">
              <a:buFont typeface="Wingdings" panose="05000000000000000000" pitchFamily="2" charset="2"/>
              <a:buChar char="Ø"/>
            </a:pPr>
            <a:r>
              <a:rPr lang="en-US" dirty="0" smtClean="0"/>
              <a:t>Mediate differences of opinion between participants and relieve any tensions that may be brewing </a:t>
            </a:r>
          </a:p>
          <a:p>
            <a:pPr lvl="1">
              <a:buFont typeface="Wingdings" panose="05000000000000000000" pitchFamily="2" charset="2"/>
              <a:buNone/>
            </a:pPr>
            <a:r>
              <a:rPr lang="en-US" i="1" dirty="0" smtClean="0"/>
              <a:t>	“I think that the two of you are not really disagreeing with each other but are just bring out two different perspectives</a:t>
            </a:r>
            <a:r>
              <a:rPr lang="en-US" i="1" baseline="0" dirty="0" smtClean="0"/>
              <a:t> </a:t>
            </a:r>
            <a:r>
              <a:rPr lang="en-US" i="1" dirty="0" smtClean="0"/>
              <a:t>about a tough issue.”</a:t>
            </a:r>
            <a:r>
              <a:rPr lang="en-US" dirty="0" smtClean="0"/>
              <a:t> Synthesize</a:t>
            </a:r>
          </a:p>
          <a:p>
            <a:pPr lvl="1">
              <a:buFont typeface="Wingdings" panose="05000000000000000000" pitchFamily="2" charset="2"/>
              <a:buChar char="Ø"/>
            </a:pPr>
            <a:r>
              <a:rPr lang="en-US" dirty="0" smtClean="0"/>
              <a:t>Pull together ideas, showing their relationship to each other </a:t>
            </a:r>
          </a:p>
          <a:p>
            <a:pPr lvl="2">
              <a:buFont typeface="Wingdings" panose="05000000000000000000" pitchFamily="2" charset="2"/>
              <a:buChar char="ü"/>
            </a:pPr>
            <a:r>
              <a:rPr lang="en-US" i="1" dirty="0" smtClean="0"/>
              <a:t>“What you’re saying now ties back to what we discussed at the beginning…”</a:t>
            </a:r>
            <a:endParaRPr lang="en-US" dirty="0" smtClean="0"/>
          </a:p>
          <a:p>
            <a:pPr lvl="0">
              <a:buFont typeface="Wingdings" panose="05000000000000000000" pitchFamily="2" charset="2"/>
              <a:buChar char="v"/>
            </a:pPr>
            <a:r>
              <a:rPr lang="en-US" dirty="0" smtClean="0"/>
              <a:t>Summarize</a:t>
            </a:r>
          </a:p>
          <a:p>
            <a:pPr lvl="1">
              <a:buFont typeface="Wingdings" panose="05000000000000000000" pitchFamily="2" charset="2"/>
              <a:buChar char="Ø"/>
            </a:pPr>
            <a:r>
              <a:rPr lang="en-US" dirty="0" smtClean="0"/>
              <a:t>Summarize (and record) the major view of the group</a:t>
            </a:r>
          </a:p>
          <a:p>
            <a:pPr lvl="2">
              <a:buFont typeface="Wingdings" panose="05000000000000000000" pitchFamily="2" charset="2"/>
              <a:buChar char="ü"/>
            </a:pPr>
            <a:r>
              <a:rPr lang="en-US" i="1" dirty="0" smtClean="0"/>
              <a:t>“So here’s what you’re saying…”</a:t>
            </a:r>
            <a:endParaRPr lang="en-US" dirty="0" smtClean="0"/>
          </a:p>
          <a:p>
            <a:pPr lvl="0">
              <a:buFont typeface="Wingdings" panose="05000000000000000000" pitchFamily="2" charset="2"/>
              <a:buChar char="v"/>
            </a:pPr>
            <a:r>
              <a:rPr lang="en-US" dirty="0" smtClean="0"/>
              <a:t>Containment</a:t>
            </a:r>
          </a:p>
          <a:p>
            <a:pPr lvl="1">
              <a:buFont typeface="Wingdings" panose="05000000000000000000" pitchFamily="2" charset="2"/>
              <a:buChar char="Ø"/>
            </a:pPr>
            <a:r>
              <a:rPr lang="en-US" dirty="0" smtClean="0"/>
              <a:t>Sometimes, one or more individuals will try to “run the show”, dominating the discussion</a:t>
            </a:r>
          </a:p>
          <a:p>
            <a:pPr lvl="1">
              <a:buFont typeface="Wingdings" panose="05000000000000000000" pitchFamily="2" charset="2"/>
              <a:buChar char="Ø"/>
            </a:pPr>
            <a:r>
              <a:rPr lang="en-US" dirty="0" smtClean="0"/>
              <a:t>It’s important that you make the room a safe place for all, and that will mean containing the big talkers  </a:t>
            </a:r>
          </a:p>
          <a:p>
            <a:pPr lvl="2">
              <a:buFont typeface="Wingdings" panose="05000000000000000000" pitchFamily="2" charset="2"/>
              <a:buChar char="ü"/>
            </a:pPr>
            <a:r>
              <a:rPr lang="en-US" i="1" dirty="0" smtClean="0"/>
              <a:t>“Again, you are bringing a lot of really interesting stuff to the table. But if you could help me out, I really want to make sure everyone gets a change to contribute. I promise we’ll get back to you.”</a:t>
            </a:r>
            <a:endParaRPr lang="en-US" dirty="0" smtClean="0"/>
          </a:p>
          <a:p>
            <a:pPr lvl="2">
              <a:buFont typeface="Wingdings" panose="05000000000000000000" pitchFamily="2" charset="2"/>
              <a:buChar char="ü"/>
            </a:pPr>
            <a:r>
              <a:rPr lang="en-US" i="1" dirty="0" smtClean="0"/>
              <a:t>"In order to accomplish our goal today, we really need to move on. Perhaps we can go back o this topic later.“</a:t>
            </a:r>
            <a:endParaRPr lang="en-US" dirty="0" smtClean="0"/>
          </a:p>
          <a:p>
            <a:pPr lvl="2">
              <a:buFont typeface="Wingdings" panose="05000000000000000000" pitchFamily="2" charset="2"/>
              <a:buChar char="ü"/>
            </a:pPr>
            <a:r>
              <a:rPr lang="en-US" i="1" dirty="0" smtClean="0"/>
              <a:t>Avoid statements like, “Let’s hear from someone else other than Rick.” Instead, if you determine you have 1-2 louder people in the group, set a broader expectation like, “Let’s hear perspectives from four different people on this.”</a:t>
            </a:r>
            <a:endParaRPr lang="en-US" dirty="0" smtClean="0"/>
          </a:p>
          <a:p>
            <a:pPr lvl="2">
              <a:buFont typeface="Wingdings" panose="05000000000000000000" pitchFamily="2" charset="2"/>
              <a:buChar char="ü"/>
            </a:pPr>
            <a:endParaRPr lang="en-US" dirty="0" smtClean="0"/>
          </a:p>
          <a:p>
            <a:pPr lvl="2">
              <a:buFont typeface="Wingdings" panose="05000000000000000000" pitchFamily="2" charset="2"/>
              <a:buChar char="ü"/>
            </a:pPr>
            <a:endParaRPr lang="en-US" dirty="0" smtClean="0"/>
          </a:p>
          <a:p>
            <a:endParaRPr lang="en-US" dirty="0"/>
          </a:p>
        </p:txBody>
      </p:sp>
      <p:sp>
        <p:nvSpPr>
          <p:cNvPr id="4" name="Slide Number Placeholder 3"/>
          <p:cNvSpPr>
            <a:spLocks noGrp="1"/>
          </p:cNvSpPr>
          <p:nvPr>
            <p:ph type="sldNum" sz="quarter" idx="10"/>
          </p:nvPr>
        </p:nvSpPr>
        <p:spPr/>
        <p:txBody>
          <a:bodyPr/>
          <a:lstStyle/>
          <a:p>
            <a:fld id="{E015D330-3A35-4943-A86F-4B60981A09D6}" type="slidenum">
              <a:rPr lang="en-US" smtClean="0"/>
              <a:t>12</a:t>
            </a:fld>
            <a:endParaRPr lang="en-US"/>
          </a:p>
        </p:txBody>
      </p:sp>
    </p:spTree>
    <p:extLst>
      <p:ext uri="{BB962C8B-B14F-4D97-AF65-F5344CB8AC3E}">
        <p14:creationId xmlns:p14="http://schemas.microsoft.com/office/powerpoint/2010/main" val="4110073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15D330-3A35-4943-A86F-4B60981A09D6}" type="slidenum">
              <a:rPr lang="en-US" smtClean="0"/>
              <a:t>15</a:t>
            </a:fld>
            <a:endParaRPr lang="en-US"/>
          </a:p>
        </p:txBody>
      </p:sp>
    </p:spTree>
    <p:extLst>
      <p:ext uri="{BB962C8B-B14F-4D97-AF65-F5344CB8AC3E}">
        <p14:creationId xmlns:p14="http://schemas.microsoft.com/office/powerpoint/2010/main" val="852954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15D330-3A35-4943-A86F-4B60981A09D6}" type="slidenum">
              <a:rPr lang="en-US" smtClean="0"/>
              <a:t>16</a:t>
            </a:fld>
            <a:endParaRPr lang="en-US"/>
          </a:p>
        </p:txBody>
      </p:sp>
    </p:spTree>
    <p:extLst>
      <p:ext uri="{BB962C8B-B14F-4D97-AF65-F5344CB8AC3E}">
        <p14:creationId xmlns:p14="http://schemas.microsoft.com/office/powerpoint/2010/main" val="3311303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15D330-3A35-4943-A86F-4B60981A09D6}" type="slidenum">
              <a:rPr lang="en-US" smtClean="0"/>
              <a:t>17</a:t>
            </a:fld>
            <a:endParaRPr lang="en-US"/>
          </a:p>
        </p:txBody>
      </p:sp>
    </p:spTree>
    <p:extLst>
      <p:ext uri="{BB962C8B-B14F-4D97-AF65-F5344CB8AC3E}">
        <p14:creationId xmlns:p14="http://schemas.microsoft.com/office/powerpoint/2010/main" val="2221545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15D330-3A35-4943-A86F-4B60981A09D6}" type="slidenum">
              <a:rPr lang="en-US" smtClean="0"/>
              <a:t>18</a:t>
            </a:fld>
            <a:endParaRPr lang="en-US"/>
          </a:p>
        </p:txBody>
      </p:sp>
    </p:spTree>
    <p:extLst>
      <p:ext uri="{BB962C8B-B14F-4D97-AF65-F5344CB8AC3E}">
        <p14:creationId xmlns:p14="http://schemas.microsoft.com/office/powerpoint/2010/main" val="1307583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015D330-3A35-4943-A86F-4B60981A09D6}" type="slidenum">
              <a:rPr lang="en-US" smtClean="0"/>
              <a:t>19</a:t>
            </a:fld>
            <a:endParaRPr lang="en-US"/>
          </a:p>
        </p:txBody>
      </p:sp>
      <p:sp>
        <p:nvSpPr>
          <p:cNvPr id="5" name="Notes Placeholder 4"/>
          <p:cNvSpPr>
            <a:spLocks noGrp="1"/>
          </p:cNvSpPr>
          <p:nvPr>
            <p:ph type="body" sz="quarter" idx="11"/>
          </p:nvPr>
        </p:nvSpPr>
        <p:spPr/>
        <p:txBody>
          <a:bodyPr/>
          <a:lstStyle/>
          <a:p>
            <a:pPr lvl="1">
              <a:buFont typeface="Wingdings" panose="05000000000000000000" pitchFamily="2" charset="2"/>
              <a:buChar char="Ø"/>
            </a:pPr>
            <a:r>
              <a:rPr lang="en-US" dirty="0" smtClean="0"/>
              <a:t>If possible, consider recording the discussion in a way that is visible to the group</a:t>
            </a:r>
          </a:p>
          <a:p>
            <a:pPr lvl="1">
              <a:buFont typeface="Wingdings" panose="05000000000000000000" pitchFamily="2" charset="2"/>
              <a:buChar char="Ø"/>
            </a:pPr>
            <a:r>
              <a:rPr lang="en-US" dirty="0" smtClean="0"/>
              <a:t>Using flip charts or having people write their thoughts on sticky notes and adding them under the topics can be great visuals of the feedback</a:t>
            </a:r>
            <a:endParaRPr lang="en-US" sz="2200" dirty="0" smtClean="0"/>
          </a:p>
          <a:p>
            <a:pPr lvl="1">
              <a:buFont typeface="Wingdings" panose="05000000000000000000" pitchFamily="2" charset="2"/>
              <a:buChar char="Ø"/>
            </a:pPr>
            <a:r>
              <a:rPr lang="en-US" dirty="0" smtClean="0"/>
              <a:t>Having the discussion visible helps the group to see the progress it's making and to refer back to earlier comments</a:t>
            </a:r>
            <a:endParaRPr lang="en-US" sz="2200" dirty="0" smtClean="0"/>
          </a:p>
          <a:p>
            <a:pPr lvl="1">
              <a:buFont typeface="Wingdings" panose="05000000000000000000" pitchFamily="2" charset="2"/>
              <a:buChar char="Ø"/>
            </a:pPr>
            <a:r>
              <a:rPr lang="en-US" dirty="0" smtClean="0"/>
              <a:t>Note: Whenever possible, use the speaker's own words, and be sure to record everyone's comments to avoid creating tension and resistance</a:t>
            </a:r>
          </a:p>
          <a:p>
            <a:pPr lvl="1">
              <a:buFont typeface="Wingdings" panose="05000000000000000000" pitchFamily="2" charset="2"/>
              <a:buChar char="Ø"/>
            </a:pPr>
            <a:r>
              <a:rPr lang="en-US" dirty="0" smtClean="0"/>
              <a:t>Note: Having someone else write and capture ideas while you facilitate might be helpful</a:t>
            </a:r>
          </a:p>
          <a:p>
            <a:endParaRPr lang="en-US" dirty="0"/>
          </a:p>
        </p:txBody>
      </p:sp>
    </p:spTree>
    <p:extLst>
      <p:ext uri="{BB962C8B-B14F-4D97-AF65-F5344CB8AC3E}">
        <p14:creationId xmlns:p14="http://schemas.microsoft.com/office/powerpoint/2010/main" val="2150665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15D330-3A35-4943-A86F-4B60981A09D6}" type="slidenum">
              <a:rPr lang="en-US" smtClean="0"/>
              <a:t>2</a:t>
            </a:fld>
            <a:endParaRPr lang="en-US"/>
          </a:p>
        </p:txBody>
      </p:sp>
    </p:spTree>
    <p:extLst>
      <p:ext uri="{BB962C8B-B14F-4D97-AF65-F5344CB8AC3E}">
        <p14:creationId xmlns:p14="http://schemas.microsoft.com/office/powerpoint/2010/main" val="266686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15D330-3A35-4943-A86F-4B60981A09D6}" type="slidenum">
              <a:rPr lang="en-US" smtClean="0"/>
              <a:t>3</a:t>
            </a:fld>
            <a:endParaRPr lang="en-US"/>
          </a:p>
        </p:txBody>
      </p:sp>
    </p:spTree>
    <p:extLst>
      <p:ext uri="{BB962C8B-B14F-4D97-AF65-F5344CB8AC3E}">
        <p14:creationId xmlns:p14="http://schemas.microsoft.com/office/powerpoint/2010/main" val="2746125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15D330-3A35-4943-A86F-4B60981A09D6}" type="slidenum">
              <a:rPr lang="en-US" smtClean="0"/>
              <a:t>4</a:t>
            </a:fld>
            <a:endParaRPr lang="en-US"/>
          </a:p>
        </p:txBody>
      </p:sp>
    </p:spTree>
    <p:extLst>
      <p:ext uri="{BB962C8B-B14F-4D97-AF65-F5344CB8AC3E}">
        <p14:creationId xmlns:p14="http://schemas.microsoft.com/office/powerpoint/2010/main" val="1549153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15D330-3A35-4943-A86F-4B60981A09D6}" type="slidenum">
              <a:rPr lang="en-US" smtClean="0"/>
              <a:t>5</a:t>
            </a:fld>
            <a:endParaRPr lang="en-US"/>
          </a:p>
        </p:txBody>
      </p:sp>
    </p:spTree>
    <p:extLst>
      <p:ext uri="{BB962C8B-B14F-4D97-AF65-F5344CB8AC3E}">
        <p14:creationId xmlns:p14="http://schemas.microsoft.com/office/powerpoint/2010/main" val="3186231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15D330-3A35-4943-A86F-4B60981A09D6}" type="slidenum">
              <a:rPr lang="en-US" smtClean="0"/>
              <a:t>6</a:t>
            </a:fld>
            <a:endParaRPr lang="en-US"/>
          </a:p>
        </p:txBody>
      </p:sp>
    </p:spTree>
    <p:extLst>
      <p:ext uri="{BB962C8B-B14F-4D97-AF65-F5344CB8AC3E}">
        <p14:creationId xmlns:p14="http://schemas.microsoft.com/office/powerpoint/2010/main" val="581184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15D330-3A35-4943-A86F-4B60981A09D6}" type="slidenum">
              <a:rPr lang="en-US" smtClean="0"/>
              <a:t>7</a:t>
            </a:fld>
            <a:endParaRPr lang="en-US"/>
          </a:p>
        </p:txBody>
      </p:sp>
    </p:spTree>
    <p:extLst>
      <p:ext uri="{BB962C8B-B14F-4D97-AF65-F5344CB8AC3E}">
        <p14:creationId xmlns:p14="http://schemas.microsoft.com/office/powerpoint/2010/main" val="667578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15D330-3A35-4943-A86F-4B60981A09D6}" type="slidenum">
              <a:rPr lang="en-US" smtClean="0"/>
              <a:t>8</a:t>
            </a:fld>
            <a:endParaRPr lang="en-US"/>
          </a:p>
        </p:txBody>
      </p:sp>
    </p:spTree>
    <p:extLst>
      <p:ext uri="{BB962C8B-B14F-4D97-AF65-F5344CB8AC3E}">
        <p14:creationId xmlns:p14="http://schemas.microsoft.com/office/powerpoint/2010/main" val="2671839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Wingdings" panose="05000000000000000000" pitchFamily="2" charset="2"/>
              <a:buChar char="v"/>
            </a:pPr>
            <a:r>
              <a:rPr lang="en-US" dirty="0" smtClean="0"/>
              <a:t>Protection</a:t>
            </a:r>
          </a:p>
          <a:p>
            <a:pPr lvl="1">
              <a:buFont typeface="Wingdings" panose="05000000000000000000" pitchFamily="2" charset="2"/>
              <a:buChar char="Ø"/>
            </a:pPr>
            <a:r>
              <a:rPr lang="en-US" dirty="0" smtClean="0"/>
              <a:t>There is a strong likelihood that there will be members of your group who have been touched 	directly or indirectly by this topics</a:t>
            </a:r>
          </a:p>
          <a:p>
            <a:pPr lvl="1">
              <a:buFont typeface="Wingdings" panose="05000000000000000000" pitchFamily="2" charset="2"/>
              <a:buChar char="Ø"/>
            </a:pPr>
            <a:r>
              <a:rPr lang="en-US" dirty="0" smtClean="0"/>
              <a:t>This may prompt some to be more vocal and others more introverted, be sensitive to what may drive either behavior</a:t>
            </a:r>
          </a:p>
          <a:p>
            <a:pPr lvl="1">
              <a:buFont typeface="Wingdings" panose="05000000000000000000" pitchFamily="2" charset="2"/>
              <a:buChar char="Ø"/>
            </a:pPr>
            <a:r>
              <a:rPr lang="en-US" dirty="0" smtClean="0"/>
              <a:t>Don’t insist that quieter people speak</a:t>
            </a:r>
          </a:p>
          <a:p>
            <a:pPr lvl="1">
              <a:buFont typeface="Wingdings" panose="05000000000000000000" pitchFamily="2" charset="2"/>
              <a:buChar char="Ø"/>
            </a:pPr>
            <a:r>
              <a:rPr lang="en-US" dirty="0" smtClean="0"/>
              <a:t>Watch for eye-contact, facial expressions, and subtle motions that the quieter people might make when they are ready to talk — and then ensure that have a chance to speak</a:t>
            </a:r>
          </a:p>
          <a:p>
            <a:pPr lvl="2">
              <a:buFont typeface="Wingdings" panose="05000000000000000000" pitchFamily="2" charset="2"/>
              <a:buChar char="ü"/>
            </a:pPr>
            <a:r>
              <a:rPr lang="en-US" i="1" dirty="0" smtClean="0"/>
              <a:t>“I know this is a hard topic for some people to talk about. I just want to reiterate that we really want to hear everyone’s perspective, with as much as they feel comfortable in sharing.”</a:t>
            </a:r>
            <a:endParaRPr lang="en-US" dirty="0" smtClean="0"/>
          </a:p>
          <a:p>
            <a:endParaRPr lang="en-US" dirty="0"/>
          </a:p>
        </p:txBody>
      </p:sp>
      <p:sp>
        <p:nvSpPr>
          <p:cNvPr id="4" name="Slide Number Placeholder 3"/>
          <p:cNvSpPr>
            <a:spLocks noGrp="1"/>
          </p:cNvSpPr>
          <p:nvPr>
            <p:ph type="sldNum" sz="quarter" idx="10"/>
          </p:nvPr>
        </p:nvSpPr>
        <p:spPr/>
        <p:txBody>
          <a:bodyPr/>
          <a:lstStyle/>
          <a:p>
            <a:fld id="{E015D330-3A35-4943-A86F-4B60981A09D6}" type="slidenum">
              <a:rPr lang="en-US" smtClean="0"/>
              <a:t>9</a:t>
            </a:fld>
            <a:endParaRPr lang="en-US"/>
          </a:p>
        </p:txBody>
      </p:sp>
    </p:spTree>
    <p:extLst>
      <p:ext uri="{BB962C8B-B14F-4D97-AF65-F5344CB8AC3E}">
        <p14:creationId xmlns:p14="http://schemas.microsoft.com/office/powerpoint/2010/main" val="7379764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76600" y="1352551"/>
            <a:ext cx="5181600" cy="1347788"/>
          </a:xfrm>
          <a:prstGeom prst="rect">
            <a:avLst/>
          </a:prstGeom>
        </p:spPr>
        <p:txBody>
          <a:bodyPr/>
          <a:lstStyle>
            <a:lvl1pPr>
              <a:defRPr b="1"/>
            </a:lvl1pPr>
          </a:lstStyle>
          <a:p>
            <a:r>
              <a:rPr lang="en-US" dirty="0" smtClean="0"/>
              <a:t>Click to edit Master title style</a:t>
            </a:r>
            <a:endParaRPr lang="en-US" dirty="0"/>
          </a:p>
        </p:txBody>
      </p:sp>
      <p:sp>
        <p:nvSpPr>
          <p:cNvPr id="3" name="Subtitle 2"/>
          <p:cNvSpPr>
            <a:spLocks noGrp="1"/>
          </p:cNvSpPr>
          <p:nvPr>
            <p:ph type="subTitle" idx="1"/>
          </p:nvPr>
        </p:nvSpPr>
        <p:spPr>
          <a:xfrm>
            <a:off x="3276600" y="2914650"/>
            <a:ext cx="5181600" cy="1314450"/>
          </a:xfrm>
          <a:prstGeom prst="rect">
            <a:avLst/>
          </a:prstGeom>
        </p:spPr>
        <p:txBody>
          <a:bodyPr>
            <a:normAutofit/>
          </a:bodyPr>
          <a:lstStyle>
            <a:lvl1pPr marL="0" indent="0" algn="ctr">
              <a:buNone/>
              <a:defRPr sz="2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a:off x="-1644068" y="2028856"/>
            <a:ext cx="5120640" cy="1063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Users\1267045425A\Desktop\shield . afspc color.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2006" y="895435"/>
            <a:ext cx="2388394" cy="2397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241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30252" y="1663700"/>
            <a:ext cx="3531791" cy="432197"/>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514351" y="2152651"/>
            <a:ext cx="3747692" cy="219074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72003" y="1670050"/>
            <a:ext cx="3542110" cy="432197"/>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367612" y="2152651"/>
            <a:ext cx="3746501" cy="219074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29886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Main Slide">
    <p:spTree>
      <p:nvGrpSpPr>
        <p:cNvPr id="1" name=""/>
        <p:cNvGrpSpPr/>
        <p:nvPr/>
      </p:nvGrpSpPr>
      <p:grpSpPr>
        <a:xfrm>
          <a:off x="0" y="0"/>
          <a:ext cx="0" cy="0"/>
          <a:chOff x="0" y="0"/>
          <a:chExt cx="0" cy="0"/>
        </a:xfrm>
      </p:grpSpPr>
      <p:sp>
        <p:nvSpPr>
          <p:cNvPr id="7" name="Title 1"/>
          <p:cNvSpPr>
            <a:spLocks noGrp="1"/>
          </p:cNvSpPr>
          <p:nvPr>
            <p:ph type="title"/>
          </p:nvPr>
        </p:nvSpPr>
        <p:spPr>
          <a:xfrm>
            <a:off x="1143000" y="57151"/>
            <a:ext cx="7924800" cy="533399"/>
          </a:xfrm>
          <a:prstGeom prst="rect">
            <a:avLst/>
          </a:prstGeom>
        </p:spPr>
        <p:txBody>
          <a:bodyPr>
            <a:normAutofit/>
          </a:bodyPr>
          <a:lstStyle>
            <a:lvl1pPr>
              <a:defRPr sz="2800"/>
            </a:lvl1pPr>
          </a:lstStyle>
          <a:p>
            <a:r>
              <a:rPr lang="en-US" dirty="0" smtClean="0"/>
              <a:t>Click to edit Master title style</a:t>
            </a:r>
            <a:endParaRPr lang="en-US" dirty="0"/>
          </a:p>
        </p:txBody>
      </p:sp>
      <p:sp>
        <p:nvSpPr>
          <p:cNvPr id="8" name="Content Placeholder 2"/>
          <p:cNvSpPr>
            <a:spLocks noGrp="1"/>
          </p:cNvSpPr>
          <p:nvPr>
            <p:ph idx="1"/>
          </p:nvPr>
        </p:nvSpPr>
        <p:spPr>
          <a:xfrm>
            <a:off x="304800" y="801218"/>
            <a:ext cx="8763000" cy="4132732"/>
          </a:xfrm>
          <a:prstGeom prst="rect">
            <a:avLst/>
          </a:prstGeom>
        </p:spPr>
        <p:txBody>
          <a:bodyPr>
            <a:normAutofit/>
          </a:bodyPr>
          <a:lstStyle>
            <a:lvl1pPr marL="342900" indent="-342900">
              <a:buFont typeface="Arial" panose="020B0604020202020204" pitchFamily="34" charset="0"/>
              <a:buChar char="•"/>
              <a:defRPr sz="2000"/>
            </a:lvl1pPr>
            <a:lvl2pPr marL="742950" indent="-285750">
              <a:buFont typeface="Arial" panose="020B0604020202020204" pitchFamily="34" charset="0"/>
              <a:buChar char="•"/>
              <a:defRPr sz="1800"/>
            </a:lvl2pPr>
            <a:lvl3pPr marL="1143000" indent="-228600">
              <a:buFont typeface="Arial" panose="020B0604020202020204" pitchFamily="34" charset="0"/>
              <a:buChar char="•"/>
              <a:defRPr sz="1600"/>
            </a:lvl3pPr>
            <a:lvl4pPr marL="1600200" indent="-228600">
              <a:buFont typeface="Arial" panose="020B0604020202020204" pitchFamily="34" charset="0"/>
              <a:buChar char="•"/>
              <a:defRPr sz="1400"/>
            </a:lvl4pPr>
            <a:lvl5pPr marL="2057400" indent="-228600">
              <a:buFont typeface="Arial" panose="020B0604020202020204"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3"/>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0550"/>
            <a:ext cx="9144000" cy="9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C:\Users\1267045425A\Desktop\shield . afspc color.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204" y="57151"/>
            <a:ext cx="740700" cy="744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5613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6174661"/>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Lst>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038600" y="742950"/>
            <a:ext cx="4459941" cy="3039662"/>
          </a:xfrm>
          <a:prstGeom prst="rect">
            <a:avLst/>
          </a:prstGeom>
        </p:spPr>
      </p:pic>
    </p:spTree>
    <p:extLst>
      <p:ext uri="{BB962C8B-B14F-4D97-AF65-F5344CB8AC3E}">
        <p14:creationId xmlns:p14="http://schemas.microsoft.com/office/powerpoint/2010/main" val="27637318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1727" r="826" b="1727"/>
          <a:stretch/>
        </p:blipFill>
        <p:spPr>
          <a:xfrm>
            <a:off x="3429000" y="676909"/>
            <a:ext cx="2852257" cy="1295400"/>
          </a:xfrm>
          <a:prstGeom prst="rect">
            <a:avLst/>
          </a:prstGeom>
        </p:spPr>
      </p:pic>
      <p:sp>
        <p:nvSpPr>
          <p:cNvPr id="2" name="Title 1"/>
          <p:cNvSpPr>
            <a:spLocks noGrp="1"/>
          </p:cNvSpPr>
          <p:nvPr>
            <p:ph type="title"/>
          </p:nvPr>
        </p:nvSpPr>
        <p:spPr/>
        <p:txBody>
          <a:bodyPr>
            <a:normAutofit/>
          </a:bodyPr>
          <a:lstStyle/>
          <a:p>
            <a:endParaRPr lang="en-US" sz="2600" dirty="0"/>
          </a:p>
        </p:txBody>
      </p:sp>
      <p:sp>
        <p:nvSpPr>
          <p:cNvPr id="3" name="Content Placeholder 2"/>
          <p:cNvSpPr>
            <a:spLocks noGrp="1"/>
          </p:cNvSpPr>
          <p:nvPr>
            <p:ph idx="1"/>
          </p:nvPr>
        </p:nvSpPr>
        <p:spPr>
          <a:xfrm>
            <a:off x="304800" y="1504950"/>
            <a:ext cx="8763000" cy="3657600"/>
          </a:xfrm>
        </p:spPr>
        <p:txBody>
          <a:bodyPr>
            <a:normAutofit/>
          </a:bodyPr>
          <a:lstStyle/>
          <a:p>
            <a:pPr>
              <a:buFont typeface="Wingdings" panose="05000000000000000000" pitchFamily="2" charset="2"/>
              <a:buChar char="v"/>
            </a:pPr>
            <a:r>
              <a:rPr lang="en-US" sz="2400" dirty="0" smtClean="0"/>
              <a:t>Guide the Discussion</a:t>
            </a:r>
          </a:p>
          <a:p>
            <a:pPr lvl="1">
              <a:buFont typeface="Wingdings" panose="05000000000000000000" pitchFamily="2" charset="2"/>
              <a:buChar char="Ø"/>
            </a:pPr>
            <a:r>
              <a:rPr lang="en-US" sz="2000" dirty="0" smtClean="0"/>
              <a:t>Focus on the group				</a:t>
            </a:r>
            <a:endParaRPr lang="en-US" sz="600" dirty="0" smtClean="0"/>
          </a:p>
          <a:p>
            <a:pPr lvl="1">
              <a:buFont typeface="Wingdings" panose="05000000000000000000" pitchFamily="2" charset="2"/>
              <a:buChar char="Ø"/>
            </a:pPr>
            <a:r>
              <a:rPr lang="en-US" sz="2000" dirty="0" smtClean="0"/>
              <a:t>Focus on improvement – ask for ways to improve “here is how to make it better”</a:t>
            </a:r>
          </a:p>
          <a:p>
            <a:pPr marL="400050" lvl="1" indent="0">
              <a:buNone/>
            </a:pPr>
            <a:endParaRPr lang="en-US" sz="600" dirty="0" smtClean="0"/>
          </a:p>
          <a:p>
            <a:pPr lvl="1">
              <a:buFont typeface="Wingdings" panose="05000000000000000000" pitchFamily="2" charset="2"/>
              <a:buChar char="Ø"/>
            </a:pPr>
            <a:r>
              <a:rPr lang="en-US" sz="2000" dirty="0" smtClean="0"/>
              <a:t>Summarize what is being said</a:t>
            </a:r>
          </a:p>
          <a:p>
            <a:pPr marL="400050" lvl="1" indent="0">
              <a:buNone/>
            </a:pPr>
            <a:endParaRPr lang="en-US" sz="600" dirty="0" smtClean="0"/>
          </a:p>
          <a:p>
            <a:pPr lvl="1">
              <a:buFont typeface="Wingdings" panose="05000000000000000000" pitchFamily="2" charset="2"/>
              <a:buChar char="Ø"/>
            </a:pPr>
            <a:r>
              <a:rPr lang="en-US" sz="2000" dirty="0" smtClean="0"/>
              <a:t>Ask questions to open up discussion or to think about new directions</a:t>
            </a:r>
          </a:p>
        </p:txBody>
      </p:sp>
    </p:spTree>
    <p:extLst>
      <p:ext uri="{BB962C8B-B14F-4D97-AF65-F5344CB8AC3E}">
        <p14:creationId xmlns:p14="http://schemas.microsoft.com/office/powerpoint/2010/main" val="28208069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924800" cy="533399"/>
          </a:xfrm>
        </p:spPr>
        <p:txBody>
          <a:bodyPr/>
          <a:lstStyle/>
          <a:p>
            <a:r>
              <a:rPr lang="en-US" dirty="0" smtClean="0"/>
              <a:t>Group Discussion Tips</a:t>
            </a:r>
            <a:endParaRPr lang="en-US" dirty="0"/>
          </a:p>
        </p:txBody>
      </p:sp>
      <p:pic>
        <p:nvPicPr>
          <p:cNvPr id="7" name="Picture 6"/>
          <p:cNvPicPr>
            <a:picLocks noChangeAspect="1"/>
          </p:cNvPicPr>
          <p:nvPr/>
        </p:nvPicPr>
        <p:blipFill rotWithShape="1">
          <a:blip r:embed="rId3"/>
          <a:srcRect b="5211"/>
          <a:stretch/>
        </p:blipFill>
        <p:spPr>
          <a:xfrm>
            <a:off x="-32426" y="742950"/>
            <a:ext cx="4343400" cy="3457778"/>
          </a:xfrm>
          <a:prstGeom prst="rect">
            <a:avLst/>
          </a:prstGeom>
        </p:spPr>
      </p:pic>
      <p:pic>
        <p:nvPicPr>
          <p:cNvPr id="8" name="Picture 7"/>
          <p:cNvPicPr>
            <a:picLocks noChangeAspect="1"/>
          </p:cNvPicPr>
          <p:nvPr/>
        </p:nvPicPr>
        <p:blipFill>
          <a:blip r:embed="rId4"/>
          <a:stretch>
            <a:fillRect/>
          </a:stretch>
        </p:blipFill>
        <p:spPr>
          <a:xfrm>
            <a:off x="5486400" y="1162560"/>
            <a:ext cx="3048000" cy="3419168"/>
          </a:xfrm>
          <a:prstGeom prst="rect">
            <a:avLst/>
          </a:prstGeom>
        </p:spPr>
      </p:pic>
      <p:pic>
        <p:nvPicPr>
          <p:cNvPr id="3" name="Picture 2"/>
          <p:cNvPicPr>
            <a:picLocks noChangeAspect="1"/>
          </p:cNvPicPr>
          <p:nvPr/>
        </p:nvPicPr>
        <p:blipFill>
          <a:blip r:embed="rId5"/>
          <a:stretch>
            <a:fillRect/>
          </a:stretch>
        </p:blipFill>
        <p:spPr>
          <a:xfrm>
            <a:off x="4117762" y="3831109"/>
            <a:ext cx="987638" cy="1158340"/>
          </a:xfrm>
          <a:prstGeom prst="rect">
            <a:avLst/>
          </a:prstGeom>
        </p:spPr>
      </p:pic>
    </p:spTree>
    <p:extLst>
      <p:ext uri="{BB962C8B-B14F-4D97-AF65-F5344CB8AC3E}">
        <p14:creationId xmlns:p14="http://schemas.microsoft.com/office/powerpoint/2010/main" val="3058503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924800" cy="533399"/>
          </a:xfrm>
        </p:spPr>
        <p:txBody>
          <a:bodyPr/>
          <a:lstStyle/>
          <a:p>
            <a:r>
              <a:rPr lang="en-US" dirty="0" smtClean="0"/>
              <a:t>Group Discussion Tips</a:t>
            </a:r>
            <a:endParaRPr lang="en-US" dirty="0"/>
          </a:p>
        </p:txBody>
      </p:sp>
      <p:sp>
        <p:nvSpPr>
          <p:cNvPr id="6" name="Content Placeholder 5"/>
          <p:cNvSpPr>
            <a:spLocks noGrp="1"/>
          </p:cNvSpPr>
          <p:nvPr>
            <p:ph idx="1"/>
          </p:nvPr>
        </p:nvSpPr>
        <p:spPr>
          <a:xfrm>
            <a:off x="304800" y="801218"/>
            <a:ext cx="8382000" cy="4132732"/>
          </a:xfrm>
        </p:spPr>
        <p:txBody>
          <a:bodyPr>
            <a:normAutofit/>
          </a:bodyPr>
          <a:lstStyle/>
          <a:p>
            <a:pPr marL="0" lvl="0" indent="0">
              <a:buNone/>
            </a:pPr>
            <a:r>
              <a:rPr lang="en-US" dirty="0" smtClean="0"/>
              <a:t>    Give </a:t>
            </a:r>
            <a:r>
              <a:rPr lang="en-US" dirty="0"/>
              <a:t>Positive feedback </a:t>
            </a:r>
            <a:r>
              <a:rPr lang="en-US" dirty="0" smtClean="0"/>
              <a:t>	            Redirection           	                  Expand</a:t>
            </a:r>
          </a:p>
          <a:p>
            <a:pPr marL="0" lvl="0" indent="0">
              <a:buNone/>
            </a:pPr>
            <a:endParaRPr lang="en-US" dirty="0"/>
          </a:p>
          <a:p>
            <a:pPr marL="0" lvl="0" indent="0">
              <a:buNone/>
            </a:pPr>
            <a:endParaRPr lang="en-US" dirty="0" smtClean="0"/>
          </a:p>
          <a:p>
            <a:pPr marL="0" lvl="0" indent="0">
              <a:buNone/>
            </a:pPr>
            <a:endParaRPr lang="en-US" dirty="0"/>
          </a:p>
          <a:p>
            <a:pPr marL="0" lvl="0" indent="0">
              <a:buNone/>
            </a:pPr>
            <a:endParaRPr lang="en-US" dirty="0" smtClean="0"/>
          </a:p>
          <a:p>
            <a:pPr marL="0" lvl="0" indent="0">
              <a:buNone/>
            </a:pPr>
            <a:r>
              <a:rPr lang="en-US" dirty="0" smtClean="0"/>
              <a:t>         Relieve Tension		Synthesize	               Summarize</a:t>
            </a:r>
          </a:p>
        </p:txBody>
      </p:sp>
      <p:pic>
        <p:nvPicPr>
          <p:cNvPr id="3" name="Picture 2"/>
          <p:cNvPicPr>
            <a:picLocks noChangeAspect="1"/>
          </p:cNvPicPr>
          <p:nvPr/>
        </p:nvPicPr>
        <p:blipFill rotWithShape="1">
          <a:blip r:embed="rId3"/>
          <a:srcRect t="1" b="8590"/>
          <a:stretch/>
        </p:blipFill>
        <p:spPr>
          <a:xfrm>
            <a:off x="834526" y="1215034"/>
            <a:ext cx="1965139" cy="1265632"/>
          </a:xfrm>
          <a:prstGeom prst="rect">
            <a:avLst/>
          </a:prstGeom>
        </p:spPr>
      </p:pic>
      <p:pic>
        <p:nvPicPr>
          <p:cNvPr id="5" name="Picture 4"/>
          <p:cNvPicPr>
            <a:picLocks noChangeAspect="1"/>
          </p:cNvPicPr>
          <p:nvPr/>
        </p:nvPicPr>
        <p:blipFill>
          <a:blip r:embed="rId4"/>
          <a:stretch>
            <a:fillRect/>
          </a:stretch>
        </p:blipFill>
        <p:spPr>
          <a:xfrm>
            <a:off x="3505200" y="1215034"/>
            <a:ext cx="2240384" cy="1295101"/>
          </a:xfrm>
          <a:prstGeom prst="rect">
            <a:avLst/>
          </a:prstGeom>
        </p:spPr>
      </p:pic>
      <p:pic>
        <p:nvPicPr>
          <p:cNvPr id="4" name="Picture 3"/>
          <p:cNvPicPr>
            <a:picLocks noChangeAspect="1"/>
          </p:cNvPicPr>
          <p:nvPr/>
        </p:nvPicPr>
        <p:blipFill>
          <a:blip r:embed="rId5"/>
          <a:stretch>
            <a:fillRect/>
          </a:stretch>
        </p:blipFill>
        <p:spPr>
          <a:xfrm>
            <a:off x="6324600" y="1171724"/>
            <a:ext cx="1935698" cy="1352252"/>
          </a:xfrm>
          <a:prstGeom prst="rect">
            <a:avLst/>
          </a:prstGeom>
        </p:spPr>
      </p:pic>
      <p:pic>
        <p:nvPicPr>
          <p:cNvPr id="7" name="Picture 6"/>
          <p:cNvPicPr>
            <a:picLocks noChangeAspect="1"/>
          </p:cNvPicPr>
          <p:nvPr/>
        </p:nvPicPr>
        <p:blipFill rotWithShape="1">
          <a:blip r:embed="rId6"/>
          <a:srcRect l="1483"/>
          <a:stretch/>
        </p:blipFill>
        <p:spPr>
          <a:xfrm>
            <a:off x="591009" y="3132701"/>
            <a:ext cx="2452172" cy="1680501"/>
          </a:xfrm>
          <a:prstGeom prst="rect">
            <a:avLst/>
          </a:prstGeom>
        </p:spPr>
      </p:pic>
      <p:pic>
        <p:nvPicPr>
          <p:cNvPr id="8" name="Picture 7"/>
          <p:cNvPicPr>
            <a:picLocks noChangeAspect="1"/>
          </p:cNvPicPr>
          <p:nvPr/>
        </p:nvPicPr>
        <p:blipFill>
          <a:blip r:embed="rId7"/>
          <a:stretch>
            <a:fillRect/>
          </a:stretch>
        </p:blipFill>
        <p:spPr>
          <a:xfrm>
            <a:off x="3673931" y="3132052"/>
            <a:ext cx="1964869" cy="1583736"/>
          </a:xfrm>
          <a:prstGeom prst="rect">
            <a:avLst/>
          </a:prstGeom>
        </p:spPr>
      </p:pic>
      <p:pic>
        <p:nvPicPr>
          <p:cNvPr id="9" name="Picture 8"/>
          <p:cNvPicPr>
            <a:picLocks noChangeAspect="1"/>
          </p:cNvPicPr>
          <p:nvPr/>
        </p:nvPicPr>
        <p:blipFill>
          <a:blip r:embed="rId8"/>
          <a:stretch>
            <a:fillRect/>
          </a:stretch>
        </p:blipFill>
        <p:spPr>
          <a:xfrm>
            <a:off x="6629400" y="3132052"/>
            <a:ext cx="1532517" cy="1502127"/>
          </a:xfrm>
          <a:prstGeom prst="rect">
            <a:avLst/>
          </a:prstGeom>
        </p:spPr>
      </p:pic>
    </p:spTree>
    <p:extLst>
      <p:ext uri="{BB962C8B-B14F-4D97-AF65-F5344CB8AC3E}">
        <p14:creationId xmlns:p14="http://schemas.microsoft.com/office/powerpoint/2010/main" val="12330120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Comments &amp; Discussion Questions from Gen </a:t>
            </a:r>
            <a:r>
              <a:rPr lang="en-US" dirty="0" err="1" smtClean="0"/>
              <a:t>Goldfein</a:t>
            </a:r>
            <a:r>
              <a:rPr lang="en-US" dirty="0" smtClean="0"/>
              <a:t> </a:t>
            </a:r>
            <a:endParaRPr lang="en-US" dirty="0"/>
          </a:p>
        </p:txBody>
      </p:sp>
      <p:sp>
        <p:nvSpPr>
          <p:cNvPr id="3" name="Content Placeholder 2"/>
          <p:cNvSpPr>
            <a:spLocks noGrp="1"/>
          </p:cNvSpPr>
          <p:nvPr>
            <p:ph idx="1"/>
          </p:nvPr>
        </p:nvSpPr>
        <p:spPr/>
        <p:txBody>
          <a:bodyPr>
            <a:normAutofit fontScale="85000" lnSpcReduction="10000"/>
          </a:bodyPr>
          <a:lstStyle/>
          <a:p>
            <a:pPr marL="0" lvl="0" indent="0">
              <a:lnSpc>
                <a:spcPct val="107000"/>
              </a:lnSpc>
              <a:spcBef>
                <a:spcPts val="0"/>
              </a:spcBef>
              <a:buNone/>
            </a:pPr>
            <a:r>
              <a:rPr lang="en-US" dirty="0" smtClean="0">
                <a:latin typeface="Calibri" panose="020F0502020204030204" pitchFamily="34" charset="0"/>
                <a:ea typeface="Calibri" panose="020F0502020204030204" pitchFamily="34" charset="0"/>
                <a:cs typeface="Times New Roman" panose="02020603050405020304" pitchFamily="18" charset="0"/>
              </a:rPr>
              <a:t>1.   </a:t>
            </a:r>
            <a:r>
              <a:rPr lang="en-US" dirty="0">
                <a:latin typeface="Calibri" panose="020F0502020204030204" pitchFamily="34" charset="0"/>
                <a:ea typeface="Calibri" panose="020F0502020204030204" pitchFamily="34" charset="0"/>
                <a:cs typeface="Times New Roman" panose="02020603050405020304" pitchFamily="18" charset="0"/>
              </a:rPr>
              <a:t>A young person who had just lost a high school friend to suicide stated, “Young people often see themselves as a burden to others.  Their family, their friends, their unit, the Air Force…so killing themselves in their mind is a way to remove themselves as a burden.”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114300" marR="0" indent="0">
              <a:lnSpc>
                <a:spcPct val="107000"/>
              </a:lnSpc>
              <a:spcBef>
                <a:spcPts val="0"/>
              </a:spcBef>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buFont typeface="+mj-lt"/>
              <a:buAutoNum type="alphaUcPeriod"/>
            </a:pPr>
            <a:r>
              <a:rPr lang="en-US" dirty="0" smtClean="0">
                <a:latin typeface="Calibri" panose="020F0502020204030204" pitchFamily="34" charset="0"/>
                <a:ea typeface="Calibri" panose="020F0502020204030204" pitchFamily="34" charset="0"/>
                <a:cs typeface="Times New Roman" panose="02020603050405020304" pitchFamily="18" charset="0"/>
              </a:rPr>
              <a:t>Does </a:t>
            </a:r>
            <a:r>
              <a:rPr lang="en-US" dirty="0">
                <a:latin typeface="Calibri" panose="020F0502020204030204" pitchFamily="34" charset="0"/>
                <a:ea typeface="Calibri" panose="020F0502020204030204" pitchFamily="34" charset="0"/>
                <a:cs typeface="Times New Roman" panose="02020603050405020304" pitchFamily="18" charset="0"/>
              </a:rPr>
              <a:t>leadership see Airmen as a blessing or a burden?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How do Airmen see themselves?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114300" marR="0" indent="0">
              <a:lnSpc>
                <a:spcPct val="107000"/>
              </a:lnSpc>
              <a:spcBef>
                <a:spcPts val="0"/>
              </a:spcBef>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Bef>
                <a:spcPts val="0"/>
              </a:spcBef>
              <a:buNone/>
            </a:pPr>
            <a:r>
              <a:rPr lang="en-US" dirty="0" smtClean="0">
                <a:latin typeface="Calibri" panose="020F0502020204030204" pitchFamily="34" charset="0"/>
                <a:ea typeface="Calibri" panose="020F0502020204030204" pitchFamily="34" charset="0"/>
                <a:cs typeface="Times New Roman" panose="02020603050405020304" pitchFamily="18" charset="0"/>
              </a:rPr>
              <a:t>2.  Our </a:t>
            </a:r>
            <a:r>
              <a:rPr lang="en-US" dirty="0">
                <a:latin typeface="Calibri" panose="020F0502020204030204" pitchFamily="34" charset="0"/>
                <a:ea typeface="Calibri" panose="020F0502020204030204" pitchFamily="34" charset="0"/>
                <a:cs typeface="Times New Roman" panose="02020603050405020304" pitchFamily="18" charset="0"/>
              </a:rPr>
              <a:t>“command team” sets the culture of an organization. Organizations take on the personality of a new commander within 6 weeks of change of command and their squadron will focus on what the command team believes is important.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114300" marR="0" indent="0">
              <a:lnSpc>
                <a:spcPct val="107000"/>
              </a:lnSpc>
              <a:spcBef>
                <a:spcPts val="0"/>
              </a:spcBef>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What does it mean to be part of your squadron?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How can Airmen connect with the mission and its importance, as a service to our nation?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How do Airmen and their families feel embraced and included?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spcAft>
                <a:spcPts val="80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How can Airmen be made to feel a part of something truly special?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0620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 </a:t>
            </a:r>
            <a:r>
              <a:rPr lang="en-US" dirty="0" err="1" smtClean="0"/>
              <a:t>Goldfein</a:t>
            </a:r>
            <a:r>
              <a:rPr lang="en-US" dirty="0" smtClean="0"/>
              <a:t> </a:t>
            </a:r>
            <a:r>
              <a:rPr lang="en-US" dirty="0" err="1" smtClean="0"/>
              <a:t>Con’t</a:t>
            </a:r>
            <a:endParaRPr lang="en-US" dirty="0"/>
          </a:p>
        </p:txBody>
      </p:sp>
      <p:sp>
        <p:nvSpPr>
          <p:cNvPr id="3" name="Content Placeholder 2"/>
          <p:cNvSpPr>
            <a:spLocks noGrp="1"/>
          </p:cNvSpPr>
          <p:nvPr>
            <p:ph idx="1"/>
          </p:nvPr>
        </p:nvSpPr>
        <p:spPr/>
        <p:txBody>
          <a:bodyPr/>
          <a:lstStyle/>
          <a:p>
            <a:pPr marL="0" lvl="0" indent="0">
              <a:lnSpc>
                <a:spcPct val="107000"/>
              </a:lnSpc>
              <a:spcBef>
                <a:spcPts val="0"/>
              </a:spcBef>
              <a:buNone/>
            </a:pPr>
            <a:r>
              <a:rPr lang="en-US" dirty="0" smtClean="0">
                <a:latin typeface="Calibri" panose="020F0502020204030204" pitchFamily="34" charset="0"/>
                <a:ea typeface="Calibri" panose="020F0502020204030204" pitchFamily="34" charset="0"/>
                <a:cs typeface="Times New Roman" panose="02020603050405020304" pitchFamily="18" charset="0"/>
              </a:rPr>
              <a:t>3.  Do </a:t>
            </a:r>
            <a:r>
              <a:rPr lang="en-US" dirty="0">
                <a:latin typeface="Calibri" panose="020F0502020204030204" pitchFamily="34" charset="0"/>
                <a:ea typeface="Calibri" panose="020F0502020204030204" pitchFamily="34" charset="0"/>
                <a:cs typeface="Times New Roman" panose="02020603050405020304" pitchFamily="18" charset="0"/>
              </a:rPr>
              <a:t>command teams know their Airmen and their families?  What would help them get to know you?</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114300" marR="0" indent="0">
              <a:lnSpc>
                <a:spcPct val="107000"/>
              </a:lnSpc>
              <a:spcBef>
                <a:spcPts val="0"/>
              </a:spcBef>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Bef>
                <a:spcPts val="0"/>
              </a:spcBef>
              <a:buNone/>
            </a:pPr>
            <a:r>
              <a:rPr lang="en-US" dirty="0" smtClean="0">
                <a:latin typeface="Calibri" panose="020F0502020204030204" pitchFamily="34" charset="0"/>
                <a:ea typeface="Calibri" panose="020F0502020204030204" pitchFamily="34" charset="0"/>
                <a:cs typeface="Times New Roman" panose="02020603050405020304" pitchFamily="18" charset="0"/>
              </a:rPr>
              <a:t>4.  Great </a:t>
            </a:r>
            <a:r>
              <a:rPr lang="en-US" dirty="0">
                <a:latin typeface="Calibri" panose="020F0502020204030204" pitchFamily="34" charset="0"/>
                <a:ea typeface="Calibri" panose="020F0502020204030204" pitchFamily="34" charset="0"/>
                <a:cs typeface="Times New Roman" panose="02020603050405020304" pitchFamily="18" charset="0"/>
              </a:rPr>
              <a:t>organizations maintain high morale by having fun.  By periodically gathering to celebrate their contributions to the mission and to highlight the accomplishments of their people in an inclusive and respectful way.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114300" marR="0" indent="0">
              <a:lnSpc>
                <a:spcPct val="107000"/>
              </a:lnSpc>
              <a:spcBef>
                <a:spcPts val="0"/>
              </a:spcBef>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Do you feel like your squadron has fun?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How do they celebrate mission contributions?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spcAft>
                <a:spcPts val="80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How do they celebrate accomplishments of individual Airmen?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dirty="0" smtClean="0"/>
              <a:t>* Gen </a:t>
            </a:r>
            <a:r>
              <a:rPr lang="en-US" dirty="0" err="1" smtClean="0"/>
              <a:t>Goldfein’s</a:t>
            </a:r>
            <a:r>
              <a:rPr lang="en-US" dirty="0" smtClean="0"/>
              <a:t> Letter, dated 31 Jul 2019, ended with “FIGHT’S ON!!”</a:t>
            </a:r>
            <a:endParaRPr lang="en-US" dirty="0"/>
          </a:p>
        </p:txBody>
      </p:sp>
    </p:spTree>
    <p:extLst>
      <p:ext uri="{BB962C8B-B14F-4D97-AF65-F5344CB8AC3E}">
        <p14:creationId xmlns:p14="http://schemas.microsoft.com/office/powerpoint/2010/main" val="3791661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Connections</a:t>
            </a:r>
            <a:endParaRPr lang="en-US" dirty="0"/>
          </a:p>
        </p:txBody>
      </p:sp>
      <p:sp>
        <p:nvSpPr>
          <p:cNvPr id="3" name="Content Placeholder 2"/>
          <p:cNvSpPr>
            <a:spLocks noGrp="1"/>
          </p:cNvSpPr>
          <p:nvPr>
            <p:ph idx="1"/>
          </p:nvPr>
        </p:nvSpPr>
        <p:spPr/>
        <p:txBody>
          <a:bodyPr/>
          <a:lstStyle/>
          <a:p>
            <a:r>
              <a:rPr lang="en-US" dirty="0" smtClean="0"/>
              <a:t>How do you feel connected to other Airmen, friends, etc.?</a:t>
            </a:r>
          </a:p>
          <a:p>
            <a:endParaRPr lang="en-US" dirty="0"/>
          </a:p>
          <a:p>
            <a:r>
              <a:rPr lang="en-US" dirty="0" smtClean="0"/>
              <a:t>How do we demonstrate good </a:t>
            </a:r>
            <a:r>
              <a:rPr lang="en-US" dirty="0" err="1" smtClean="0"/>
              <a:t>Wingmanship</a:t>
            </a:r>
            <a:r>
              <a:rPr lang="en-US" dirty="0" smtClean="0"/>
              <a:t> daily?</a:t>
            </a:r>
          </a:p>
          <a:p>
            <a:endParaRPr lang="en-US" dirty="0"/>
          </a:p>
          <a:p>
            <a:r>
              <a:rPr lang="en-US" dirty="0" smtClean="0"/>
              <a:t>Who do we reach out to when we are struggling with something big? Small?</a:t>
            </a:r>
          </a:p>
          <a:p>
            <a:endParaRPr lang="en-US" dirty="0"/>
          </a:p>
          <a:p>
            <a:r>
              <a:rPr lang="en-US" dirty="0" smtClean="0"/>
              <a:t>How do we demonstrate our loyalty to one another?</a:t>
            </a:r>
            <a:endParaRPr lang="en-US" dirty="0"/>
          </a:p>
        </p:txBody>
      </p:sp>
    </p:spTree>
    <p:extLst>
      <p:ext uri="{BB962C8B-B14F-4D97-AF65-F5344CB8AC3E}">
        <p14:creationId xmlns:p14="http://schemas.microsoft.com/office/powerpoint/2010/main" val="33535562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beating heart of the Air Force…Squadrons!</a:t>
            </a:r>
            <a:endParaRPr lang="en-US" dirty="0"/>
          </a:p>
        </p:txBody>
      </p:sp>
      <p:sp>
        <p:nvSpPr>
          <p:cNvPr id="3" name="Content Placeholder 2"/>
          <p:cNvSpPr>
            <a:spLocks noGrp="1"/>
          </p:cNvSpPr>
          <p:nvPr>
            <p:ph idx="1"/>
          </p:nvPr>
        </p:nvSpPr>
        <p:spPr/>
        <p:txBody>
          <a:bodyPr/>
          <a:lstStyle/>
          <a:p>
            <a:r>
              <a:rPr lang="en-US" dirty="0" smtClean="0"/>
              <a:t>How are you overwhelmed at work?</a:t>
            </a:r>
          </a:p>
          <a:p>
            <a:endParaRPr lang="en-US" dirty="0"/>
          </a:p>
          <a:p>
            <a:r>
              <a:rPr lang="en-US" dirty="0" smtClean="0"/>
              <a:t>How does our mission make a positive impact?</a:t>
            </a:r>
          </a:p>
          <a:p>
            <a:endParaRPr lang="en-US" dirty="0"/>
          </a:p>
          <a:p>
            <a:r>
              <a:rPr lang="en-US" dirty="0" smtClean="0"/>
              <a:t>How is our trust and confidence in each other? Leadership?</a:t>
            </a:r>
          </a:p>
          <a:p>
            <a:endParaRPr lang="en-US" dirty="0"/>
          </a:p>
          <a:p>
            <a:r>
              <a:rPr lang="en-US" dirty="0" smtClean="0"/>
              <a:t>What can our unit do to improve our well-being?</a:t>
            </a:r>
            <a:endParaRPr lang="en-US" dirty="0"/>
          </a:p>
        </p:txBody>
      </p:sp>
    </p:spTree>
    <p:extLst>
      <p:ext uri="{BB962C8B-B14F-4D97-AF65-F5344CB8AC3E}">
        <p14:creationId xmlns:p14="http://schemas.microsoft.com/office/powerpoint/2010/main" val="10002556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and Stigma to Care</a:t>
            </a:r>
            <a:endParaRPr lang="en-US" dirty="0"/>
          </a:p>
        </p:txBody>
      </p:sp>
      <p:sp>
        <p:nvSpPr>
          <p:cNvPr id="3" name="Content Placeholder 2"/>
          <p:cNvSpPr>
            <a:spLocks noGrp="1"/>
          </p:cNvSpPr>
          <p:nvPr>
            <p:ph idx="1"/>
          </p:nvPr>
        </p:nvSpPr>
        <p:spPr/>
        <p:txBody>
          <a:bodyPr/>
          <a:lstStyle/>
          <a:p>
            <a:r>
              <a:rPr lang="en-US" dirty="0" smtClean="0"/>
              <a:t>What stops you from seeking help?</a:t>
            </a:r>
          </a:p>
          <a:p>
            <a:endParaRPr lang="en-US" dirty="0"/>
          </a:p>
          <a:p>
            <a:r>
              <a:rPr lang="en-US" dirty="0" smtClean="0"/>
              <a:t>What are we doing well in terms of helping resources?</a:t>
            </a:r>
          </a:p>
          <a:p>
            <a:endParaRPr lang="en-US" dirty="0"/>
          </a:p>
          <a:p>
            <a:r>
              <a:rPr lang="en-US" dirty="0" smtClean="0"/>
              <a:t>Where do you go for information and help?</a:t>
            </a:r>
          </a:p>
          <a:p>
            <a:endParaRPr lang="en-US" dirty="0"/>
          </a:p>
          <a:p>
            <a:r>
              <a:rPr lang="en-US" dirty="0" smtClean="0"/>
              <a:t>What base helping resources are working?</a:t>
            </a:r>
          </a:p>
          <a:p>
            <a:endParaRPr lang="en-US" dirty="0"/>
          </a:p>
          <a:p>
            <a:r>
              <a:rPr lang="en-US" dirty="0" smtClean="0"/>
              <a:t>What can we do to help ourselves? Our teammates? Our families? </a:t>
            </a:r>
            <a:endParaRPr lang="en-US" dirty="0"/>
          </a:p>
        </p:txBody>
      </p:sp>
    </p:spTree>
    <p:extLst>
      <p:ext uri="{BB962C8B-B14F-4D97-AF65-F5344CB8AC3E}">
        <p14:creationId xmlns:p14="http://schemas.microsoft.com/office/powerpoint/2010/main" val="2420709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Airmen Feedback Matters</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How do you like to provide feedback?</a:t>
            </a:r>
          </a:p>
          <a:p>
            <a:endParaRPr lang="en-US" dirty="0"/>
          </a:p>
          <a:p>
            <a:r>
              <a:rPr lang="en-US" dirty="0" smtClean="0"/>
              <a:t>How do you like to receive feedback?</a:t>
            </a:r>
          </a:p>
          <a:p>
            <a:endParaRPr lang="en-US" dirty="0"/>
          </a:p>
          <a:p>
            <a:r>
              <a:rPr lang="en-US" dirty="0" smtClean="0"/>
              <a:t>Where can the AF be more effective in </a:t>
            </a:r>
          </a:p>
          <a:p>
            <a:pPr marL="0" indent="0">
              <a:buNone/>
            </a:pPr>
            <a:r>
              <a:rPr lang="en-US" dirty="0" smtClean="0"/>
              <a:t>this area?</a:t>
            </a:r>
          </a:p>
          <a:p>
            <a:endParaRPr lang="en-US" dirty="0"/>
          </a:p>
          <a:p>
            <a:r>
              <a:rPr lang="en-US" dirty="0" smtClean="0"/>
              <a:t>How can the AF do it different or better? </a:t>
            </a:r>
          </a:p>
          <a:p>
            <a:pPr marL="0" indent="0">
              <a:buNone/>
            </a:pPr>
            <a:endParaRPr lang="en-US" dirty="0"/>
          </a:p>
          <a:p>
            <a:pPr marL="0" indent="0">
              <a:buNone/>
            </a:pP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428750"/>
            <a:ext cx="3414409" cy="2971800"/>
          </a:xfrm>
          <a:prstGeom prst="rect">
            <a:avLst/>
          </a:prstGeom>
        </p:spPr>
      </p:pic>
    </p:spTree>
    <p:extLst>
      <p:ext uri="{BB962C8B-B14F-4D97-AF65-F5344CB8AC3E}">
        <p14:creationId xmlns:p14="http://schemas.microsoft.com/office/powerpoint/2010/main" val="3104388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Feedback</a:t>
            </a:r>
            <a:endParaRPr lang="en-US" sz="2600"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dirty="0"/>
              <a:t>Record the </a:t>
            </a:r>
            <a:r>
              <a:rPr lang="en-US" dirty="0" smtClean="0"/>
              <a:t>discussion </a:t>
            </a:r>
            <a:r>
              <a:rPr lang="en-US" dirty="0"/>
              <a:t>in a visible </a:t>
            </a:r>
            <a:r>
              <a:rPr lang="en-US" dirty="0" smtClean="0"/>
              <a:t>way</a:t>
            </a:r>
            <a:endParaRPr lang="en-US" dirty="0"/>
          </a:p>
        </p:txBody>
      </p:sp>
      <p:pic>
        <p:nvPicPr>
          <p:cNvPr id="6" name="Picture 5"/>
          <p:cNvPicPr>
            <a:picLocks noChangeAspect="1"/>
          </p:cNvPicPr>
          <p:nvPr/>
        </p:nvPicPr>
        <p:blipFill>
          <a:blip r:embed="rId3"/>
          <a:stretch>
            <a:fillRect/>
          </a:stretch>
        </p:blipFill>
        <p:spPr>
          <a:xfrm>
            <a:off x="762000" y="1276350"/>
            <a:ext cx="7841538" cy="3124200"/>
          </a:xfrm>
          <a:prstGeom prst="rect">
            <a:avLst/>
          </a:prstGeom>
        </p:spPr>
      </p:pic>
    </p:spTree>
    <p:extLst>
      <p:ext uri="{BB962C8B-B14F-4D97-AF65-F5344CB8AC3E}">
        <p14:creationId xmlns:p14="http://schemas.microsoft.com/office/powerpoint/2010/main" val="3500882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571629" y="2152770"/>
            <a:ext cx="1633530" cy="2190509"/>
          </a:xfrm>
        </p:spPr>
      </p:pic>
      <p:pic>
        <p:nvPicPr>
          <p:cNvPr id="9" name="Content Placeholder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7451" y="801688"/>
            <a:ext cx="3077697" cy="4132262"/>
          </a:xfrm>
        </p:spPr>
      </p:pic>
      <p:pic>
        <p:nvPicPr>
          <p:cNvPr id="12" name="Picture 11"/>
          <p:cNvPicPr>
            <a:picLocks noChangeAspect="1"/>
          </p:cNvPicPr>
          <p:nvPr/>
        </p:nvPicPr>
        <p:blipFill>
          <a:blip r:embed="rId5"/>
          <a:stretch>
            <a:fillRect/>
          </a:stretch>
        </p:blipFill>
        <p:spPr>
          <a:xfrm>
            <a:off x="2057400" y="0"/>
            <a:ext cx="4648200" cy="5238750"/>
          </a:xfrm>
          <a:prstGeom prst="rect">
            <a:avLst/>
          </a:prstGeom>
        </p:spPr>
      </p:pic>
    </p:spTree>
    <p:extLst>
      <p:ext uri="{BB962C8B-B14F-4D97-AF65-F5344CB8AC3E}">
        <p14:creationId xmlns:p14="http://schemas.microsoft.com/office/powerpoint/2010/main" val="29750415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a:xfrm>
            <a:off x="1371600" y="801218"/>
            <a:ext cx="7696200" cy="4132732"/>
          </a:xfrm>
        </p:spPr>
        <p:txBody>
          <a:bodyPr>
            <a:normAutofit fontScale="92500" lnSpcReduction="10000"/>
          </a:bodyPr>
          <a:lstStyle/>
          <a:p>
            <a:r>
              <a:rPr lang="en-US" sz="2800" dirty="0" smtClean="0"/>
              <a:t>Why are we having a RTP and what is it?</a:t>
            </a:r>
          </a:p>
          <a:p>
            <a:pPr lvl="1"/>
            <a:r>
              <a:rPr lang="en-US" sz="2000" dirty="0" smtClean="0"/>
              <a:t>We are having a pause to take time to connect with our airmen on a level we typically don’t on a drill weekend. This Pause is an effort to prevent suicides, help airmen feel more connected, improve meaning in their lives, and increase help seeking behavior.</a:t>
            </a:r>
          </a:p>
          <a:p>
            <a:pPr marL="457200" lvl="1" indent="0">
              <a:buNone/>
            </a:pPr>
            <a:endParaRPr lang="en-US" sz="1100" dirty="0" smtClean="0"/>
          </a:p>
          <a:p>
            <a:pPr lvl="1"/>
            <a:r>
              <a:rPr lang="en-US" sz="2000" dirty="0" smtClean="0">
                <a:solidFill>
                  <a:srgbClr val="0070C0"/>
                </a:solidFill>
              </a:rPr>
              <a:t>Without this Pause, our projected suicide rate for this year is over 150 Airmen. We are working to prevent suicides that could affect our airmen by having open conversations, connection, and empathy. </a:t>
            </a:r>
            <a:endParaRPr lang="en-US" sz="2000" dirty="0">
              <a:solidFill>
                <a:srgbClr val="0070C0"/>
              </a:solidFill>
            </a:endParaRPr>
          </a:p>
          <a:p>
            <a:pPr marL="457200" lvl="1" indent="0">
              <a:buNone/>
            </a:pPr>
            <a:endParaRPr lang="en-US" sz="900" dirty="0" smtClean="0">
              <a:solidFill>
                <a:srgbClr val="0070C0"/>
              </a:solidFill>
            </a:endParaRPr>
          </a:p>
          <a:p>
            <a:pPr lvl="1"/>
            <a:r>
              <a:rPr lang="en-US" sz="2000" dirty="0" smtClean="0"/>
              <a:t>We are working to create an environment with vulnerability and open conversation to increase unit connectedness, vector command climate, identify homegrown solutions for Airmen well-being, and decrease/remove barriers/stigma for help seeking. </a:t>
            </a:r>
            <a:endParaRPr lang="en-US" sz="2000" dirty="0"/>
          </a:p>
        </p:txBody>
      </p:sp>
    </p:spTree>
    <p:extLst>
      <p:ext uri="{BB962C8B-B14F-4D97-AF65-F5344CB8AC3E}">
        <p14:creationId xmlns:p14="http://schemas.microsoft.com/office/powerpoint/2010/main" val="3663374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Shame is a Strong </a:t>
            </a:r>
            <a:r>
              <a:rPr lang="en-US" dirty="0"/>
              <a:t>I</a:t>
            </a:r>
            <a:r>
              <a:rPr lang="en-US" dirty="0" smtClean="0"/>
              <a:t>ndicator of Suicidal </a:t>
            </a:r>
            <a:r>
              <a:rPr lang="en-US" dirty="0"/>
              <a:t>T</a:t>
            </a:r>
            <a:r>
              <a:rPr lang="en-US" dirty="0" smtClean="0"/>
              <a:t>houghts</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Shame is the intensely painful feeling or experience of believing that we are flawed and therefore unworthy of love, belonging, and connection. </a:t>
            </a:r>
          </a:p>
          <a:p>
            <a:pPr marL="0" indent="0">
              <a:buNone/>
            </a:pPr>
            <a:endParaRPr lang="en-US" sz="2800" dirty="0" smtClean="0"/>
          </a:p>
          <a:p>
            <a:r>
              <a:rPr lang="en-US" sz="2800" dirty="0" smtClean="0">
                <a:solidFill>
                  <a:schemeClr val="accent2">
                    <a:lumMod val="60000"/>
                    <a:lumOff val="40000"/>
                  </a:schemeClr>
                </a:solidFill>
              </a:rPr>
              <a:t>Current neuroscience research shows that the pain and feelings of rejection that shame inflicts are as real as physical pain. </a:t>
            </a:r>
          </a:p>
          <a:p>
            <a:pPr marL="0" indent="0">
              <a:buNone/>
            </a:pPr>
            <a:r>
              <a:rPr lang="en-US" sz="2800" dirty="0" smtClean="0"/>
              <a:t>	Shame’s top tapes: </a:t>
            </a:r>
            <a:r>
              <a:rPr lang="en-US" sz="2800" dirty="0"/>
              <a:t> </a:t>
            </a:r>
            <a:r>
              <a:rPr lang="en-US" sz="2800" dirty="0" smtClean="0"/>
              <a:t>  </a:t>
            </a:r>
            <a:r>
              <a:rPr lang="en-US" sz="2800" dirty="0" smtClean="0">
                <a:solidFill>
                  <a:srgbClr val="FF0000"/>
                </a:solidFill>
              </a:rPr>
              <a:t>Never good enough                                    </a:t>
            </a:r>
          </a:p>
          <a:p>
            <a:pPr marL="0" indent="0">
              <a:buNone/>
            </a:pPr>
            <a:r>
              <a:rPr lang="en-US" sz="2800" dirty="0">
                <a:solidFill>
                  <a:srgbClr val="FF0000"/>
                </a:solidFill>
              </a:rPr>
              <a:t> </a:t>
            </a:r>
            <a:r>
              <a:rPr lang="en-US" sz="2800" dirty="0" smtClean="0">
                <a:solidFill>
                  <a:srgbClr val="FF0000"/>
                </a:solidFill>
              </a:rPr>
              <a:t>                                            Who do you think you are? </a:t>
            </a:r>
          </a:p>
        </p:txBody>
      </p:sp>
    </p:spTree>
    <p:extLst>
      <p:ext uri="{BB962C8B-B14F-4D97-AF65-F5344CB8AC3E}">
        <p14:creationId xmlns:p14="http://schemas.microsoft.com/office/powerpoint/2010/main" val="30074211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3200" dirty="0">
                <a:solidFill>
                  <a:srgbClr val="FF0000"/>
                </a:solidFill>
              </a:rPr>
              <a:t>Empathy and </a:t>
            </a:r>
            <a:r>
              <a:rPr lang="en-US" sz="3200" dirty="0" smtClean="0">
                <a:solidFill>
                  <a:srgbClr val="FF0000"/>
                </a:solidFill>
              </a:rPr>
              <a:t>Connection </a:t>
            </a:r>
            <a:r>
              <a:rPr lang="en-US" sz="3200" dirty="0">
                <a:solidFill>
                  <a:srgbClr val="FF0000"/>
                </a:solidFill>
              </a:rPr>
              <a:t>is the antidote to shame! </a:t>
            </a:r>
          </a:p>
          <a:p>
            <a:r>
              <a:rPr lang="en-US" sz="2800" dirty="0"/>
              <a:t>Empathy is connecting to the emotions that underpin the experience. </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1885950"/>
            <a:ext cx="5391150" cy="3048000"/>
          </a:xfrm>
          <a:prstGeom prst="rect">
            <a:avLst/>
          </a:prstGeom>
        </p:spPr>
      </p:pic>
    </p:spTree>
    <p:extLst>
      <p:ext uri="{BB962C8B-B14F-4D97-AF65-F5344CB8AC3E}">
        <p14:creationId xmlns:p14="http://schemas.microsoft.com/office/powerpoint/2010/main" val="17223983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9050"/>
            <a:ext cx="8567351" cy="673443"/>
          </a:xfrm>
        </p:spPr>
        <p:txBody>
          <a:bodyPr>
            <a:normAutofit fontScale="90000"/>
          </a:bodyPr>
          <a:lstStyle/>
          <a:p>
            <a:pPr algn="ctr"/>
            <a:r>
              <a:rPr lang="en-US" u="sng" dirty="0" smtClean="0">
                <a:solidFill>
                  <a:srgbClr val="FF0000"/>
                </a:solidFill>
                <a:latin typeface="Arial Black" panose="020B0A04020102020204" pitchFamily="34" charset="0"/>
              </a:rPr>
              <a:t>Meaning is a Good </a:t>
            </a:r>
            <a:r>
              <a:rPr lang="en-US" u="sng" dirty="0">
                <a:solidFill>
                  <a:srgbClr val="FF0000"/>
                </a:solidFill>
                <a:latin typeface="Arial Black" panose="020B0A04020102020204" pitchFamily="34" charset="0"/>
              </a:rPr>
              <a:t>P</a:t>
            </a:r>
            <a:r>
              <a:rPr lang="en-US" u="sng" dirty="0" smtClean="0">
                <a:solidFill>
                  <a:srgbClr val="FF0000"/>
                </a:solidFill>
                <a:latin typeface="Arial Black" panose="020B0A04020102020204" pitchFamily="34" charset="0"/>
              </a:rPr>
              <a:t>reventative</a:t>
            </a:r>
            <a:endParaRPr lang="en-US" u="sng" dirty="0">
              <a:solidFill>
                <a:srgbClr val="FF0000"/>
              </a:solidFill>
              <a:latin typeface="Arial Black" panose="020B0A04020102020204" pitchFamily="34" charset="0"/>
            </a:endParaRPr>
          </a:p>
        </p:txBody>
      </p:sp>
      <p:sp>
        <p:nvSpPr>
          <p:cNvPr id="2" name="Content Placeholder 1"/>
          <p:cNvSpPr>
            <a:spLocks noGrp="1"/>
          </p:cNvSpPr>
          <p:nvPr>
            <p:ph sz="half" idx="2"/>
          </p:nvPr>
        </p:nvSpPr>
        <p:spPr>
          <a:xfrm>
            <a:off x="7419649" y="3382645"/>
            <a:ext cx="1733187" cy="1442909"/>
          </a:xfrm>
        </p:spPr>
        <p:txBody>
          <a:bodyPr>
            <a:normAutofit fontScale="62500" lnSpcReduction="20000"/>
          </a:bodyPr>
          <a:lstStyle/>
          <a:p>
            <a:pPr marL="0" indent="0">
              <a:buNone/>
            </a:pPr>
            <a:r>
              <a:rPr lang="en-US" i="1" dirty="0" smtClean="0">
                <a:latin typeface="Palatino Linotype" panose="02040502050505030304" pitchFamily="18" charset="0"/>
              </a:rPr>
              <a:t>“</a:t>
            </a:r>
            <a:r>
              <a:rPr lang="en-US" i="1" dirty="0">
                <a:latin typeface="Palatino Linotype" panose="02040502050505030304" pitchFamily="18" charset="0"/>
              </a:rPr>
              <a:t>He who has a why to live for can bear almost any how.” </a:t>
            </a:r>
            <a:r>
              <a:rPr lang="en-US" i="1" dirty="0" smtClean="0">
                <a:latin typeface="Palatino Linotype" panose="02040502050505030304" pitchFamily="18" charset="0"/>
              </a:rPr>
              <a:t> </a:t>
            </a:r>
          </a:p>
          <a:p>
            <a:pPr marL="0" indent="0" algn="r">
              <a:buNone/>
            </a:pPr>
            <a:r>
              <a:rPr lang="en-US" sz="1200" i="1" dirty="0">
                <a:latin typeface="Palatino Linotype" panose="02040502050505030304" pitchFamily="18" charset="0"/>
              </a:rPr>
              <a:t>Friedrich Nietzsche</a:t>
            </a:r>
          </a:p>
        </p:txBody>
      </p:sp>
      <p:sp>
        <p:nvSpPr>
          <p:cNvPr id="10" name="Text Placeholder 6"/>
          <p:cNvSpPr>
            <a:spLocks noGrp="1"/>
          </p:cNvSpPr>
          <p:nvPr>
            <p:ph type="body" sz="quarter" idx="3"/>
          </p:nvPr>
        </p:nvSpPr>
        <p:spPr>
          <a:xfrm>
            <a:off x="410182" y="317671"/>
            <a:ext cx="8666942" cy="4387405"/>
          </a:xfrm>
        </p:spPr>
        <p:txBody>
          <a:bodyPr>
            <a:normAutofit fontScale="77500" lnSpcReduction="20000"/>
          </a:bodyPr>
          <a:lstStyle/>
          <a:p>
            <a:pPr algn="ctr">
              <a:lnSpc>
                <a:spcPct val="120000"/>
              </a:lnSpc>
              <a:spcBef>
                <a:spcPts val="0"/>
              </a:spcBef>
            </a:pPr>
            <a:r>
              <a:rPr lang="en-US" sz="4000" dirty="0" smtClean="0">
                <a:latin typeface="Mongolian Baiti" panose="03000500000000000000" pitchFamily="66" charset="0"/>
                <a:cs typeface="Mongolian Baiti" panose="03000500000000000000" pitchFamily="66" charset="0"/>
              </a:rPr>
              <a:t>A </a:t>
            </a:r>
            <a:r>
              <a:rPr lang="en-US" sz="4000" dirty="0">
                <a:latin typeface="Mongolian Baiti" panose="03000500000000000000" pitchFamily="66" charset="0"/>
                <a:cs typeface="Mongolian Baiti" panose="03000500000000000000" pitchFamily="66" charset="0"/>
              </a:rPr>
              <a:t>strong </a:t>
            </a:r>
            <a:r>
              <a:rPr lang="en-US" sz="4000" b="1" dirty="0" smtClean="0">
                <a:solidFill>
                  <a:srgbClr val="FF0000"/>
                </a:solidFill>
                <a:latin typeface="Mongolian Baiti" panose="03000500000000000000" pitchFamily="66" charset="0"/>
                <a:cs typeface="Mongolian Baiti" panose="03000500000000000000" pitchFamily="66" charset="0"/>
              </a:rPr>
              <a:t>WHY </a:t>
            </a:r>
            <a:r>
              <a:rPr lang="en-US" sz="4000" dirty="0">
                <a:latin typeface="Mongolian Baiti" panose="03000500000000000000" pitchFamily="66" charset="0"/>
                <a:cs typeface="Mongolian Baiti" panose="03000500000000000000" pitchFamily="66" charset="0"/>
              </a:rPr>
              <a:t>will help you overcome anything else </a:t>
            </a:r>
          </a:p>
          <a:p>
            <a:pPr algn="ctr"/>
            <a:r>
              <a:rPr lang="en-US" sz="2600" dirty="0" smtClean="0">
                <a:latin typeface="Mongolian Baiti" panose="03000500000000000000" pitchFamily="66" charset="0"/>
                <a:cs typeface="Mongolian Baiti" panose="03000500000000000000" pitchFamily="66" charset="0"/>
              </a:rPr>
              <a:t>more </a:t>
            </a:r>
            <a:r>
              <a:rPr lang="en-US" sz="2600" dirty="0">
                <a:latin typeface="Mongolian Baiti" panose="03000500000000000000" pitchFamily="66" charset="0"/>
                <a:cs typeface="Mongolian Baiti" panose="03000500000000000000" pitchFamily="66" charset="0"/>
              </a:rPr>
              <a:t>than the fittest body, the sharpest intellect, and all of Bill Gate’s </a:t>
            </a:r>
            <a:r>
              <a:rPr lang="en-US" sz="2600" dirty="0" smtClean="0">
                <a:latin typeface="Mongolian Baiti" panose="03000500000000000000" pitchFamily="66" charset="0"/>
                <a:cs typeface="Mongolian Baiti" panose="03000500000000000000" pitchFamily="66" charset="0"/>
              </a:rPr>
              <a:t>money.</a:t>
            </a:r>
          </a:p>
          <a:p>
            <a:endParaRPr lang="en-US" sz="1500" dirty="0">
              <a:latin typeface="Eras Bold ITC" panose="020B0907030504020204" pitchFamily="34" charset="0"/>
              <a:cs typeface="Mongolian Baiti" panose="03000500000000000000" pitchFamily="66" charset="0"/>
            </a:endParaRPr>
          </a:p>
          <a:p>
            <a:r>
              <a:rPr lang="en-US" sz="5700" dirty="0" smtClean="0">
                <a:solidFill>
                  <a:schemeClr val="accent2">
                    <a:lumMod val="75000"/>
                  </a:schemeClr>
                </a:solidFill>
                <a:latin typeface="Arial Black" panose="020B0A04020102020204" pitchFamily="34" charset="0"/>
                <a:cs typeface="Mongolian Baiti" panose="03000500000000000000" pitchFamily="66" charset="0"/>
              </a:rPr>
              <a:t>What’s </a:t>
            </a:r>
            <a:r>
              <a:rPr lang="en-US" sz="5700" dirty="0">
                <a:solidFill>
                  <a:schemeClr val="accent2">
                    <a:lumMod val="75000"/>
                  </a:schemeClr>
                </a:solidFill>
                <a:latin typeface="Arial Black" panose="020B0A04020102020204" pitchFamily="34" charset="0"/>
                <a:cs typeface="Mongolian Baiti" panose="03000500000000000000" pitchFamily="66" charset="0"/>
              </a:rPr>
              <a:t>your why?  </a:t>
            </a:r>
          </a:p>
          <a:p>
            <a:pPr lvl="1"/>
            <a:r>
              <a:rPr lang="en-US" sz="2300" b="0" dirty="0" smtClean="0">
                <a:latin typeface="Bahnschrift SemiBold" panose="020B0502040204020203" pitchFamily="34" charset="0"/>
                <a:cs typeface="Mongolian Baiti" panose="03000500000000000000" pitchFamily="66" charset="0"/>
              </a:rPr>
              <a:t>      - What gets you up in the morning? </a:t>
            </a:r>
          </a:p>
          <a:p>
            <a:pPr lvl="1"/>
            <a:r>
              <a:rPr lang="en-US" sz="2300" b="0" dirty="0" smtClean="0">
                <a:latin typeface="Bahnschrift SemiBold" panose="020B0502040204020203" pitchFamily="34" charset="0"/>
                <a:cs typeface="Mongolian Baiti" panose="03000500000000000000" pitchFamily="66" charset="0"/>
              </a:rPr>
              <a:t>      - What makes life meaningful to you? </a:t>
            </a:r>
          </a:p>
          <a:p>
            <a:pPr lvl="1"/>
            <a:r>
              <a:rPr lang="en-US" sz="2300" b="0" dirty="0" smtClean="0">
                <a:solidFill>
                  <a:schemeClr val="accent2">
                    <a:lumMod val="75000"/>
                  </a:schemeClr>
                </a:solidFill>
                <a:latin typeface="Bahnschrift SemiBold" panose="020B0502040204020203" pitchFamily="34" charset="0"/>
                <a:cs typeface="Mongolian Baiti" panose="03000500000000000000" pitchFamily="66" charset="0"/>
              </a:rPr>
              <a:t>               * Many find this is linked with beliefs or spirituality.</a:t>
            </a:r>
          </a:p>
          <a:p>
            <a:pPr algn="ctr">
              <a:spcBef>
                <a:spcPts val="0"/>
              </a:spcBef>
              <a:spcAft>
                <a:spcPts val="450"/>
              </a:spcAft>
            </a:pPr>
            <a:r>
              <a:rPr lang="en-US" sz="2475" i="1" dirty="0" smtClean="0">
                <a:latin typeface="Bahnschrift SemiBold" panose="020B0502040204020203" pitchFamily="34" charset="0"/>
                <a:cs typeface="Mongolian Baiti" panose="03000500000000000000" pitchFamily="66" charset="0"/>
              </a:rPr>
              <a:t>  </a:t>
            </a:r>
            <a:endParaRPr lang="en-US" sz="2475" i="1" dirty="0">
              <a:latin typeface="Bahnschrift SemiBold" panose="020B0502040204020203" pitchFamily="34" charset="0"/>
              <a:cs typeface="Mongolian Baiti" panose="03000500000000000000" pitchFamily="66" charset="0"/>
            </a:endParaRPr>
          </a:p>
          <a:p>
            <a:pPr>
              <a:spcBef>
                <a:spcPts val="0"/>
              </a:spcBef>
              <a:spcAft>
                <a:spcPts val="450"/>
              </a:spcAft>
            </a:pPr>
            <a:r>
              <a:rPr lang="en-US" sz="2900" b="1" dirty="0" smtClean="0">
                <a:latin typeface="Bahnschrift SemiBold" panose="020B0502040204020203" pitchFamily="34" charset="0"/>
                <a:cs typeface="Mongolian Baiti" panose="03000500000000000000" pitchFamily="66" charset="0"/>
              </a:rPr>
              <a:t>                             If </a:t>
            </a:r>
            <a:r>
              <a:rPr lang="en-US" sz="2900" b="1" dirty="0">
                <a:latin typeface="Bahnschrift SemiBold" panose="020B0502040204020203" pitchFamily="34" charset="0"/>
                <a:cs typeface="Mongolian Baiti" panose="03000500000000000000" pitchFamily="66" charset="0"/>
              </a:rPr>
              <a:t>your why is lacking or rusty, </a:t>
            </a:r>
            <a:endParaRPr lang="en-US" sz="2900" b="1" dirty="0" smtClean="0">
              <a:latin typeface="Bahnschrift SemiBold" panose="020B0502040204020203" pitchFamily="34" charset="0"/>
              <a:cs typeface="Mongolian Baiti" panose="03000500000000000000" pitchFamily="66" charset="0"/>
            </a:endParaRPr>
          </a:p>
          <a:p>
            <a:pPr>
              <a:spcBef>
                <a:spcPts val="0"/>
              </a:spcBef>
              <a:spcAft>
                <a:spcPts val="450"/>
              </a:spcAft>
            </a:pPr>
            <a:r>
              <a:rPr lang="en-US" sz="2900" b="1" dirty="0" smtClean="0">
                <a:latin typeface="Bahnschrift SemiBold" panose="020B0502040204020203" pitchFamily="34" charset="0"/>
                <a:cs typeface="Mongolian Baiti" panose="03000500000000000000" pitchFamily="66" charset="0"/>
              </a:rPr>
              <a:t>   maybe </a:t>
            </a:r>
            <a:r>
              <a:rPr lang="en-US" sz="2900" b="1" dirty="0">
                <a:latin typeface="Bahnschrift SemiBold" panose="020B0502040204020203" pitchFamily="34" charset="0"/>
                <a:cs typeface="Mongolian Baiti" panose="03000500000000000000" pitchFamily="66" charset="0"/>
              </a:rPr>
              <a:t>it’s time to circle back around and re-attack.</a:t>
            </a:r>
          </a:p>
          <a:p>
            <a:r>
              <a:rPr lang="en-US" sz="4600" dirty="0" smtClean="0">
                <a:latin typeface="Bahnschrift SemiBold" panose="020B0502040204020203" pitchFamily="34" charset="0"/>
                <a:cs typeface="Mongolian Baiti" panose="03000500000000000000" pitchFamily="66" charset="0"/>
              </a:rPr>
              <a:t>    Can you talk about </a:t>
            </a:r>
            <a:r>
              <a:rPr lang="en-US" sz="4600" i="1" dirty="0" smtClean="0">
                <a:solidFill>
                  <a:srgbClr val="FF0000"/>
                </a:solidFill>
                <a:latin typeface="Bahnschrift SemiBold" panose="020B0502040204020203" pitchFamily="34" charset="0"/>
                <a:cs typeface="Mongolian Baiti" panose="03000500000000000000" pitchFamily="66" charset="0"/>
              </a:rPr>
              <a:t>your why </a:t>
            </a:r>
            <a:r>
              <a:rPr lang="en-US" sz="4600" dirty="0" smtClean="0">
                <a:latin typeface="Bahnschrift SemiBold" panose="020B0502040204020203" pitchFamily="34" charset="0"/>
                <a:cs typeface="Mongolian Baiti" panose="03000500000000000000" pitchFamily="66" charset="0"/>
              </a:rPr>
              <a:t>? </a:t>
            </a:r>
            <a:endParaRPr lang="en-US" sz="4600" dirty="0">
              <a:latin typeface="Bahnschrift SemiBold" panose="020B0502040204020203" pitchFamily="34" charset="0"/>
              <a:cs typeface="Mongolian Baiti" panose="03000500000000000000" pitchFamily="66" charset="0"/>
            </a:endParaRPr>
          </a:p>
        </p:txBody>
      </p:sp>
      <p:pic>
        <p:nvPicPr>
          <p:cNvPr id="11" name="Content Placeholder 10"/>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941759" y="2842641"/>
            <a:ext cx="597408" cy="810768"/>
          </a:xfrm>
        </p:spPr>
      </p:pic>
      <p:pic>
        <p:nvPicPr>
          <p:cNvPr id="6" name="Content Placeholder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5558" y="2048166"/>
            <a:ext cx="1252447" cy="1258038"/>
          </a:xfrm>
          <a:prstGeom prst="rect">
            <a:avLst/>
          </a:prstGeom>
        </p:spPr>
      </p:pic>
      <p:pic>
        <p:nvPicPr>
          <p:cNvPr id="8"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600" y="819150"/>
            <a:ext cx="7757405" cy="4082845"/>
          </a:xfrm>
        </p:spPr>
      </p:pic>
      <p:pic>
        <p:nvPicPr>
          <p:cNvPr id="9"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00" y="971550"/>
            <a:ext cx="7757405" cy="4082845"/>
          </a:xfrm>
        </p:spPr>
      </p:pic>
      <p:pic>
        <p:nvPicPr>
          <p:cNvPr id="12"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5400" y="1123950"/>
            <a:ext cx="7757405" cy="4082845"/>
          </a:xfrm>
        </p:spPr>
      </p:pic>
    </p:spTree>
    <p:extLst>
      <p:ext uri="{BB962C8B-B14F-4D97-AF65-F5344CB8AC3E}">
        <p14:creationId xmlns:p14="http://schemas.microsoft.com/office/powerpoint/2010/main" val="29025464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600" y="819150"/>
            <a:ext cx="7757405" cy="4082845"/>
          </a:xfrm>
        </p:spPr>
      </p:pic>
    </p:spTree>
    <p:extLst>
      <p:ext uri="{BB962C8B-B14F-4D97-AF65-F5344CB8AC3E}">
        <p14:creationId xmlns:p14="http://schemas.microsoft.com/office/powerpoint/2010/main" val="6992783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space for a rumble</a:t>
            </a:r>
            <a:endParaRPr lang="en-US" dirty="0"/>
          </a:p>
        </p:txBody>
      </p:sp>
      <p:sp>
        <p:nvSpPr>
          <p:cNvPr id="3" name="Content Placeholder 2"/>
          <p:cNvSpPr>
            <a:spLocks noGrp="1"/>
          </p:cNvSpPr>
          <p:nvPr>
            <p:ph idx="1"/>
          </p:nvPr>
        </p:nvSpPr>
        <p:spPr>
          <a:xfrm>
            <a:off x="304800" y="801218"/>
            <a:ext cx="8077200" cy="4132732"/>
          </a:xfrm>
        </p:spPr>
        <p:txBody>
          <a:bodyPr>
            <a:normAutofit fontScale="92500" lnSpcReduction="10000"/>
          </a:bodyPr>
          <a:lstStyle/>
          <a:p>
            <a:r>
              <a:rPr lang="en-US" sz="2400" dirty="0" smtClean="0">
                <a:solidFill>
                  <a:srgbClr val="C00000"/>
                </a:solidFill>
              </a:rPr>
              <a:t>Things that get in the </a:t>
            </a:r>
            <a:r>
              <a:rPr lang="en-US" sz="2400" dirty="0">
                <a:solidFill>
                  <a:srgbClr val="C00000"/>
                </a:solidFill>
              </a:rPr>
              <a:t>way:     </a:t>
            </a:r>
            <a:endParaRPr lang="en-US" sz="2400" dirty="0" smtClean="0">
              <a:solidFill>
                <a:srgbClr val="C00000"/>
              </a:solidFill>
            </a:endParaRPr>
          </a:p>
          <a:p>
            <a:pPr lvl="1">
              <a:buFont typeface="Courier New" panose="02070309020205020404" pitchFamily="49" charset="0"/>
              <a:buChar char="o"/>
            </a:pPr>
            <a:r>
              <a:rPr lang="en-US" sz="2000" dirty="0" smtClean="0">
                <a:solidFill>
                  <a:srgbClr val="C00000"/>
                </a:solidFill>
              </a:rPr>
              <a:t>Unsolicited </a:t>
            </a:r>
            <a:r>
              <a:rPr lang="en-US" sz="2000" dirty="0">
                <a:solidFill>
                  <a:srgbClr val="C00000"/>
                </a:solidFill>
              </a:rPr>
              <a:t>advice giving </a:t>
            </a:r>
          </a:p>
          <a:p>
            <a:pPr lvl="1">
              <a:buFont typeface="Courier New" panose="02070309020205020404" pitchFamily="49" charset="0"/>
              <a:buChar char="o"/>
            </a:pPr>
            <a:r>
              <a:rPr lang="en-US" sz="2000" dirty="0">
                <a:solidFill>
                  <a:srgbClr val="C00000"/>
                </a:solidFill>
              </a:rPr>
              <a:t>Interrupting </a:t>
            </a:r>
          </a:p>
          <a:p>
            <a:pPr lvl="1">
              <a:buFont typeface="Courier New" panose="02070309020205020404" pitchFamily="49" charset="0"/>
              <a:buChar char="o"/>
            </a:pPr>
            <a:r>
              <a:rPr lang="en-US" sz="2000" dirty="0">
                <a:solidFill>
                  <a:srgbClr val="C00000"/>
                </a:solidFill>
              </a:rPr>
              <a:t>Sharing outside the meeting/team</a:t>
            </a:r>
          </a:p>
          <a:p>
            <a:pPr lvl="1">
              <a:buFont typeface="Courier New" panose="02070309020205020404" pitchFamily="49" charset="0"/>
              <a:buChar char="o"/>
            </a:pPr>
            <a:r>
              <a:rPr lang="en-US" sz="2000" dirty="0" smtClean="0">
                <a:solidFill>
                  <a:srgbClr val="C00000"/>
                </a:solidFill>
              </a:rPr>
              <a:t> Judgement                                       </a:t>
            </a:r>
          </a:p>
          <a:p>
            <a:endParaRPr lang="en-US" sz="2400" dirty="0" smtClean="0">
              <a:solidFill>
                <a:srgbClr val="00B050"/>
              </a:solidFill>
            </a:endParaRPr>
          </a:p>
          <a:p>
            <a:r>
              <a:rPr lang="en-US" sz="2400" dirty="0" smtClean="0">
                <a:solidFill>
                  <a:srgbClr val="00B050"/>
                </a:solidFill>
              </a:rPr>
              <a:t>Things </a:t>
            </a:r>
            <a:r>
              <a:rPr lang="en-US" sz="2400" dirty="0">
                <a:solidFill>
                  <a:srgbClr val="00B050"/>
                </a:solidFill>
              </a:rPr>
              <a:t>helpful for a rumble:</a:t>
            </a:r>
          </a:p>
          <a:p>
            <a:pPr lvl="1">
              <a:buFont typeface="Wingdings" panose="05000000000000000000" pitchFamily="2" charset="2"/>
              <a:buChar char="ü"/>
            </a:pPr>
            <a:r>
              <a:rPr lang="en-US" sz="2000" dirty="0">
                <a:solidFill>
                  <a:srgbClr val="00B050"/>
                </a:solidFill>
              </a:rPr>
              <a:t>Listening</a:t>
            </a:r>
          </a:p>
          <a:p>
            <a:pPr lvl="1">
              <a:buFont typeface="Wingdings" panose="05000000000000000000" pitchFamily="2" charset="2"/>
              <a:buChar char="ü"/>
            </a:pPr>
            <a:r>
              <a:rPr lang="en-US" sz="2000" dirty="0">
                <a:solidFill>
                  <a:srgbClr val="00B050"/>
                </a:solidFill>
              </a:rPr>
              <a:t>Staying curious</a:t>
            </a:r>
          </a:p>
          <a:p>
            <a:pPr lvl="1">
              <a:buFont typeface="Wingdings" panose="05000000000000000000" pitchFamily="2" charset="2"/>
              <a:buChar char="ü"/>
            </a:pPr>
            <a:r>
              <a:rPr lang="en-US" sz="2000" dirty="0">
                <a:solidFill>
                  <a:srgbClr val="00B050"/>
                </a:solidFill>
              </a:rPr>
              <a:t>Being honest</a:t>
            </a:r>
          </a:p>
          <a:p>
            <a:pPr lvl="1">
              <a:buFont typeface="Wingdings" panose="05000000000000000000" pitchFamily="2" charset="2"/>
              <a:buChar char="ü"/>
            </a:pPr>
            <a:r>
              <a:rPr lang="en-US" sz="2000" dirty="0">
                <a:solidFill>
                  <a:srgbClr val="00B050"/>
                </a:solidFill>
              </a:rPr>
              <a:t>Keeping C</a:t>
            </a:r>
            <a:r>
              <a:rPr lang="en-US" sz="2000" dirty="0" smtClean="0">
                <a:solidFill>
                  <a:srgbClr val="00B050"/>
                </a:solidFill>
              </a:rPr>
              <a:t>onfidence</a:t>
            </a:r>
          </a:p>
          <a:p>
            <a:pPr lvl="1">
              <a:buFont typeface="Wingdings" panose="05000000000000000000" pitchFamily="2" charset="2"/>
              <a:buChar char="ü"/>
            </a:pPr>
            <a:r>
              <a:rPr lang="en-US" sz="2000" dirty="0" smtClean="0">
                <a:solidFill>
                  <a:srgbClr val="00B050"/>
                </a:solidFill>
              </a:rPr>
              <a:t>Withhold Judgement </a:t>
            </a:r>
          </a:p>
          <a:p>
            <a:pPr marL="457200" lvl="1" indent="0">
              <a:buNone/>
            </a:pPr>
            <a:endParaRPr lang="en-US" dirty="0"/>
          </a:p>
        </p:txBody>
      </p:sp>
      <p:pic>
        <p:nvPicPr>
          <p:cNvPr id="4" name="Picture 3"/>
          <p:cNvPicPr>
            <a:picLocks noChangeAspect="1"/>
          </p:cNvPicPr>
          <p:nvPr/>
        </p:nvPicPr>
        <p:blipFill>
          <a:blip r:embed="rId3"/>
          <a:stretch>
            <a:fillRect/>
          </a:stretch>
        </p:blipFill>
        <p:spPr>
          <a:xfrm>
            <a:off x="5943600" y="1123950"/>
            <a:ext cx="2208841" cy="2144323"/>
          </a:xfrm>
          <a:prstGeom prst="rect">
            <a:avLst/>
          </a:prstGeom>
        </p:spPr>
      </p:pic>
    </p:spTree>
    <p:extLst>
      <p:ext uri="{BB962C8B-B14F-4D97-AF65-F5344CB8AC3E}">
        <p14:creationId xmlns:p14="http://schemas.microsoft.com/office/powerpoint/2010/main" val="39808734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924800" cy="533399"/>
          </a:xfrm>
        </p:spPr>
        <p:txBody>
          <a:bodyPr/>
          <a:lstStyle/>
          <a:p>
            <a:pPr algn="ctr"/>
            <a:r>
              <a:rPr lang="en-US" dirty="0" smtClean="0"/>
              <a:t>Protection</a:t>
            </a:r>
            <a:endParaRPr lang="en-US" dirty="0"/>
          </a:p>
        </p:txBody>
      </p:sp>
      <p:sp>
        <p:nvSpPr>
          <p:cNvPr id="6" name="Content Placeholder 5"/>
          <p:cNvSpPr>
            <a:spLocks noGrp="1"/>
          </p:cNvSpPr>
          <p:nvPr>
            <p:ph idx="1"/>
          </p:nvPr>
        </p:nvSpPr>
        <p:spPr>
          <a:xfrm>
            <a:off x="3276600" y="727142"/>
            <a:ext cx="5638800" cy="4416357"/>
          </a:xfrm>
        </p:spPr>
        <p:txBody>
          <a:bodyPr>
            <a:normAutofit/>
          </a:bodyPr>
          <a:lstStyle/>
          <a:p>
            <a:pPr marL="0" lvl="1">
              <a:lnSpc>
                <a:spcPct val="110000"/>
              </a:lnSpc>
              <a:spcBef>
                <a:spcPts val="0"/>
              </a:spcBef>
              <a:buFont typeface="Wingdings" panose="05000000000000000000" pitchFamily="2" charset="2"/>
              <a:buChar char="Ø"/>
            </a:pPr>
            <a:r>
              <a:rPr lang="en-US" dirty="0"/>
              <a:t>There is a strong likelihood that there will be members of your group who have been </a:t>
            </a:r>
            <a:r>
              <a:rPr lang="en-US" dirty="0" smtClean="0"/>
              <a:t>touched directly </a:t>
            </a:r>
            <a:r>
              <a:rPr lang="en-US" dirty="0"/>
              <a:t>or indirectly by this </a:t>
            </a:r>
            <a:r>
              <a:rPr lang="en-US" dirty="0" smtClean="0"/>
              <a:t>topics</a:t>
            </a:r>
          </a:p>
          <a:p>
            <a:pPr marL="0" lvl="1">
              <a:lnSpc>
                <a:spcPct val="110000"/>
              </a:lnSpc>
              <a:spcBef>
                <a:spcPts val="0"/>
              </a:spcBef>
              <a:buFont typeface="Wingdings" panose="05000000000000000000" pitchFamily="2" charset="2"/>
              <a:buChar char="Ø"/>
            </a:pPr>
            <a:endParaRPr lang="en-US" dirty="0"/>
          </a:p>
          <a:p>
            <a:pPr marL="0" lvl="1">
              <a:lnSpc>
                <a:spcPct val="110000"/>
              </a:lnSpc>
              <a:spcBef>
                <a:spcPts val="0"/>
              </a:spcBef>
              <a:buFont typeface="Wingdings" panose="05000000000000000000" pitchFamily="2" charset="2"/>
              <a:buChar char="Ø"/>
            </a:pPr>
            <a:r>
              <a:rPr lang="en-US" dirty="0"/>
              <a:t>This may prompt some to be more vocal and others more introverted, be sensitive to what may drive either </a:t>
            </a:r>
            <a:r>
              <a:rPr lang="en-US" dirty="0" smtClean="0"/>
              <a:t>behavior</a:t>
            </a:r>
          </a:p>
          <a:p>
            <a:pPr marL="0" lvl="1">
              <a:lnSpc>
                <a:spcPct val="110000"/>
              </a:lnSpc>
              <a:spcBef>
                <a:spcPts val="0"/>
              </a:spcBef>
              <a:buFont typeface="Wingdings" panose="05000000000000000000" pitchFamily="2" charset="2"/>
              <a:buChar char="Ø"/>
            </a:pPr>
            <a:endParaRPr lang="en-US" dirty="0"/>
          </a:p>
          <a:p>
            <a:pPr marL="0" lvl="1">
              <a:lnSpc>
                <a:spcPct val="110000"/>
              </a:lnSpc>
              <a:spcBef>
                <a:spcPts val="0"/>
              </a:spcBef>
              <a:buFont typeface="Wingdings" panose="05000000000000000000" pitchFamily="2" charset="2"/>
              <a:buChar char="Ø"/>
            </a:pPr>
            <a:r>
              <a:rPr lang="en-US" dirty="0"/>
              <a:t>Don’t insist that quieter people </a:t>
            </a:r>
            <a:r>
              <a:rPr lang="en-US" dirty="0" smtClean="0"/>
              <a:t>speak</a:t>
            </a:r>
          </a:p>
          <a:p>
            <a:pPr marL="0" lvl="1">
              <a:lnSpc>
                <a:spcPct val="110000"/>
              </a:lnSpc>
              <a:spcBef>
                <a:spcPts val="0"/>
              </a:spcBef>
              <a:buFont typeface="Wingdings" panose="05000000000000000000" pitchFamily="2" charset="2"/>
              <a:buChar char="Ø"/>
            </a:pPr>
            <a:endParaRPr lang="en-US" dirty="0"/>
          </a:p>
          <a:p>
            <a:pPr marL="0" lvl="1">
              <a:lnSpc>
                <a:spcPct val="110000"/>
              </a:lnSpc>
              <a:spcBef>
                <a:spcPts val="0"/>
              </a:spcBef>
              <a:buFont typeface="Wingdings" panose="05000000000000000000" pitchFamily="2" charset="2"/>
              <a:buChar char="Ø"/>
            </a:pPr>
            <a:r>
              <a:rPr lang="en-US" dirty="0"/>
              <a:t>Watch for eye-contact, facial expressions, and subtle motions that the quieter people might make when they are ready to talk — and then ensure that have a chance to </a:t>
            </a:r>
            <a:r>
              <a:rPr lang="en-US" dirty="0" smtClean="0"/>
              <a:t>speak</a:t>
            </a:r>
            <a:endParaRPr lang="en-US" dirty="0"/>
          </a:p>
        </p:txBody>
      </p:sp>
      <p:pic>
        <p:nvPicPr>
          <p:cNvPr id="7" name="Picture 6"/>
          <p:cNvPicPr>
            <a:picLocks noChangeAspect="1"/>
          </p:cNvPicPr>
          <p:nvPr/>
        </p:nvPicPr>
        <p:blipFill>
          <a:blip r:embed="rId3"/>
          <a:stretch>
            <a:fillRect/>
          </a:stretch>
        </p:blipFill>
        <p:spPr>
          <a:xfrm>
            <a:off x="130193" y="1428750"/>
            <a:ext cx="3025358" cy="2743200"/>
          </a:xfrm>
          <a:prstGeom prst="rect">
            <a:avLst/>
          </a:prstGeom>
        </p:spPr>
      </p:pic>
    </p:spTree>
    <p:extLst>
      <p:ext uri="{BB962C8B-B14F-4D97-AF65-F5344CB8AC3E}">
        <p14:creationId xmlns:p14="http://schemas.microsoft.com/office/powerpoint/2010/main" val="603411340"/>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documentManagement>
    <Category xmlns="4da50e0f-13d1-490a-a9a0-91d4d22f51aa">Staff Package Templates &amp; Samples</Category>
    <PublishingExpirationDate xmlns="http://schemas.microsoft.com/sharepoint/v3" xsi:nil="true"/>
    <PublishingStartDate xmlns="http://schemas.microsoft.com/sharepoint/v3" xsi:nil="true"/>
    <Order0 xmlns="4da50e0f-13d1-490a-a9a0-91d4d22f51aa">14</Order0>
    <_dlc_DocId xmlns="aa7ba848-0583-4c64-ac6d-a8e1abb76b64">SVADVSANF6XK-1107064402-21</_dlc_DocId>
    <_dlc_DocIdUrl xmlns="aa7ba848-0583-4c64-ac6d-a8e1abb76b64">
      <Url>https://eis2.afspc.af.mil/sites/hq/AO/_layouts/15/DocIdRedir.aspx?ID=SVADVSANF6XK-1107064402-21</Url>
      <Description>SVADVSANF6XK-1107064402-21</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18BB649E81F794E89402619C3A8430B" ma:contentTypeVersion="3" ma:contentTypeDescription="Create a new document." ma:contentTypeScope="" ma:versionID="e3523b7ff557fdc4150afbf03cd6545c">
  <xsd:schema xmlns:xsd="http://www.w3.org/2001/XMLSchema" xmlns:xs="http://www.w3.org/2001/XMLSchema" xmlns:p="http://schemas.microsoft.com/office/2006/metadata/properties" xmlns:ns1="http://schemas.microsoft.com/sharepoint/v3" xmlns:ns2="4da50e0f-13d1-490a-a9a0-91d4d22f51aa" xmlns:ns3="aa7ba848-0583-4c64-ac6d-a8e1abb76b64" targetNamespace="http://schemas.microsoft.com/office/2006/metadata/properties" ma:root="true" ma:fieldsID="38299f3c73653f7c9e2ba8ed35b71cf0" ns1:_="" ns2:_="" ns3:_="">
    <xsd:import namespace="http://schemas.microsoft.com/sharepoint/v3"/>
    <xsd:import namespace="4da50e0f-13d1-490a-a9a0-91d4d22f51aa"/>
    <xsd:import namespace="aa7ba848-0583-4c64-ac6d-a8e1abb76b64"/>
    <xsd:element name="properties">
      <xsd:complexType>
        <xsd:sequence>
          <xsd:element name="documentManagement">
            <xsd:complexType>
              <xsd:all>
                <xsd:element ref="ns2:Category" minOccurs="0"/>
                <xsd:element ref="ns1:PublishingStartDate" minOccurs="0"/>
                <xsd:element ref="ns1:PublishingExpirationDate" minOccurs="0"/>
                <xsd:element ref="ns2:Order0"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5"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6"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da50e0f-13d1-490a-a9a0-91d4d22f51aa" elementFormDefault="qualified">
    <xsd:import namespace="http://schemas.microsoft.com/office/2006/documentManagement/types"/>
    <xsd:import namespace="http://schemas.microsoft.com/office/infopath/2007/PartnerControls"/>
    <xsd:element name="Category" ma:index="2" nillable="true" ma:displayName="Category" ma:default="&lt;Please select a category&gt;" ma:format="Dropdown" ma:internalName="Category">
      <xsd:simpleType>
        <xsd:restriction base="dms:Choice">
          <xsd:enumeration value="&lt;Please select a category&gt;"/>
          <xsd:enumeration value="Action Officer Publications &amp; Guidance"/>
          <xsd:enumeration value="Additional Action officer Tools"/>
          <xsd:enumeration value="AFSPC Publications"/>
          <xsd:enumeration value="Awards &amp; Decorations Guidance"/>
          <xsd:enumeration value="Awards &amp; Decorations Templates"/>
          <xsd:enumeration value="Business Rules"/>
          <xsd:enumeration value="Checklists"/>
          <xsd:enumeration value="Conference Guidance"/>
          <xsd:enumeration value="Conference Templates"/>
          <xsd:enumeration value="Misc"/>
          <xsd:enumeration value="Policy Letters (CC)"/>
          <xsd:enumeration value="Policy Letters (CV)"/>
          <xsd:enumeration value="Policy Letters (CA)"/>
          <xsd:enumeration value="Policy Letters (Other)"/>
          <xsd:enumeration value="Retirement Guidance"/>
          <xsd:enumeration value="Retirement Templates &amp; Samples"/>
          <xsd:enumeration value="Staff Package Templates &amp; Samples"/>
        </xsd:restriction>
      </xsd:simpleType>
    </xsd:element>
    <xsd:element name="Order0" ma:index="11" nillable="true" ma:displayName="Order" ma:default="100" ma:description="Set to 99 to hide from main page" ma:internalName="Order0" ma:percentage="FALSE">
      <xsd:simpleType>
        <xsd:restriction base="dms:Number">
          <xsd:maxInclusive value="100"/>
          <xsd:minInclusive value="0"/>
        </xsd:restriction>
      </xsd:simpleType>
    </xsd:element>
  </xsd:schema>
  <xsd:schema xmlns:xsd="http://www.w3.org/2001/XMLSchema" xmlns:xs="http://www.w3.org/2001/XMLSchema" xmlns:dms="http://schemas.microsoft.com/office/2006/documentManagement/types" xmlns:pc="http://schemas.microsoft.com/office/infopath/2007/PartnerControls" targetNamespace="aa7ba848-0583-4c64-ac6d-a8e1abb76b64" elementFormDefault="qualified">
    <xsd:import namespace="http://schemas.microsoft.com/office/2006/documentManagement/types"/>
    <xsd:import namespace="http://schemas.microsoft.com/office/infopath/2007/PartnerControls"/>
    <xsd:element name="_dlc_DocId" ma:index="12" nillable="true" ma:displayName="Document ID Value" ma:description="The value of the document ID assigned to this item." ma:internalName="_dlc_DocId" ma:readOnly="true">
      <xsd:simpleType>
        <xsd:restriction base="dms:Text"/>
      </xsd:simpleType>
    </xsd:element>
    <xsd:element name="_dlc_DocIdUrl" ma:index="1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4"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8451A2-3B8B-437B-8248-F40F52410FA8}">
  <ds:schemaRefs>
    <ds:schemaRef ds:uri="http://schemas.microsoft.com/sharepoint/events"/>
  </ds:schemaRefs>
</ds:datastoreItem>
</file>

<file path=customXml/itemProps2.xml><?xml version="1.0" encoding="utf-8"?>
<ds:datastoreItem xmlns:ds="http://schemas.openxmlformats.org/officeDocument/2006/customXml" ds:itemID="{40122077-D326-4613-886E-757C31124C6B}">
  <ds:schemaRefs>
    <ds:schemaRef ds:uri="http://schemas.microsoft.com/sharepoint/v3"/>
    <ds:schemaRef ds:uri="http://purl.org/dc/terms/"/>
    <ds:schemaRef ds:uri="4da50e0f-13d1-490a-a9a0-91d4d22f51aa"/>
    <ds:schemaRef ds:uri="http://purl.org/dc/dcmitype/"/>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aa7ba848-0583-4c64-ac6d-a8e1abb76b64"/>
    <ds:schemaRef ds:uri="http://www.w3.org/XML/1998/namespace"/>
  </ds:schemaRefs>
</ds:datastoreItem>
</file>

<file path=customXml/itemProps3.xml><?xml version="1.0" encoding="utf-8"?>
<ds:datastoreItem xmlns:ds="http://schemas.openxmlformats.org/officeDocument/2006/customXml" ds:itemID="{C26A2CA8-0A47-41A7-88F2-B5BBB33D4D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da50e0f-13d1-490a-a9a0-91d4d22f51aa"/>
    <ds:schemaRef ds:uri="aa7ba848-0583-4c64-ac6d-a8e1abb76b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9504726-EB2D-4861-A100-58BBFF1451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5561</TotalTime>
  <Words>1255</Words>
  <Application>Microsoft Office PowerPoint</Application>
  <PresentationFormat>On-screen Show (16:9)</PresentationFormat>
  <Paragraphs>214</Paragraphs>
  <Slides>19</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vt:lpstr>
      <vt:lpstr>Arial Black</vt:lpstr>
      <vt:lpstr>Bahnschrift SemiBold</vt:lpstr>
      <vt:lpstr>Calibri</vt:lpstr>
      <vt:lpstr>Courier New</vt:lpstr>
      <vt:lpstr>Eras Bold ITC</vt:lpstr>
      <vt:lpstr>Mongolian Baiti</vt:lpstr>
      <vt:lpstr>Palatino Linotype</vt:lpstr>
      <vt:lpstr>Times New Roman</vt:lpstr>
      <vt:lpstr>Wingdings</vt:lpstr>
      <vt:lpstr>Custom Design</vt:lpstr>
      <vt:lpstr>PowerPoint Presentation</vt:lpstr>
      <vt:lpstr>PowerPoint Presentation</vt:lpstr>
      <vt:lpstr>Purpose</vt:lpstr>
      <vt:lpstr>Shame is a Strong Indicator of Suicidal Thoughts</vt:lpstr>
      <vt:lpstr>PowerPoint Presentation</vt:lpstr>
      <vt:lpstr>Meaning is a Good Preventative</vt:lpstr>
      <vt:lpstr>PowerPoint Presentation</vt:lpstr>
      <vt:lpstr>Creating space for a rumble</vt:lpstr>
      <vt:lpstr>Protection</vt:lpstr>
      <vt:lpstr>PowerPoint Presentation</vt:lpstr>
      <vt:lpstr>Group Discussion Tips</vt:lpstr>
      <vt:lpstr>Group Discussion Tips</vt:lpstr>
      <vt:lpstr>Comments &amp; Discussion Questions from Gen Goldfein </vt:lpstr>
      <vt:lpstr>Gen Goldfein Con’t</vt:lpstr>
      <vt:lpstr>Building Connections</vt:lpstr>
      <vt:lpstr>The beating heart of the Air Force…Squadrons!</vt:lpstr>
      <vt:lpstr>Barriers and Stigma to Care</vt:lpstr>
      <vt:lpstr>Airmen Feedback Matters</vt:lpstr>
      <vt:lpstr>Feedback</vt:lpstr>
    </vt:vector>
  </TitlesOfParts>
  <Company>U.S Air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HQ AFSPC Briefing Template</dc:title>
  <dc:creator>POON, MARTIN C Capt USAF AFSPC AFSPC/CAA</dc:creator>
  <cp:lastModifiedBy>BARRETT, JILL C GS-12 USAF ANG 108 WG/WG</cp:lastModifiedBy>
  <cp:revision>383</cp:revision>
  <cp:lastPrinted>2019-09-05T19:13:09Z</cp:lastPrinted>
  <dcterms:created xsi:type="dcterms:W3CDTF">2014-02-12T19:11:59Z</dcterms:created>
  <dcterms:modified xsi:type="dcterms:W3CDTF">2019-11-14T16:31:54Z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0x010100D18BB649E81F794E89402619C3A8430B</vt:lpwstr>
  </property>
  <property fmtid="{D5CDD505-2E9C-101B-9397-08002B2CF9AE}" pid="3" name="_dlc_DocIdItemGuid">
    <vt:lpwstr>d6086acc-9852-435c-ad96-8d7f00a4b86f</vt:lpwstr>
  </property>
</Properties>
</file>